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7" r:id="rId2"/>
    <p:sldId id="256" r:id="rId3"/>
    <p:sldId id="258" r:id="rId4"/>
    <p:sldId id="259" r:id="rId5"/>
    <p:sldId id="261" r:id="rId6"/>
    <p:sldId id="260" r:id="rId7"/>
    <p:sldId id="263" r:id="rId8"/>
    <p:sldId id="264" r:id="rId9"/>
    <p:sldId id="265" r:id="rId10"/>
    <p:sldId id="266" r:id="rId11"/>
    <p:sldId id="268" r:id="rId12"/>
    <p:sldId id="269" r:id="rId13"/>
    <p:sldId id="270" r:id="rId14"/>
    <p:sldId id="271" r:id="rId15"/>
    <p:sldId id="272" r:id="rId16"/>
    <p:sldId id="273" r:id="rId17"/>
    <p:sldId id="293" r:id="rId18"/>
    <p:sldId id="274" r:id="rId19"/>
    <p:sldId id="275" r:id="rId20"/>
    <p:sldId id="276" r:id="rId21"/>
    <p:sldId id="277" r:id="rId22"/>
    <p:sldId id="278" r:id="rId23"/>
    <p:sldId id="279" r:id="rId24"/>
    <p:sldId id="280" r:id="rId25"/>
    <p:sldId id="281" r:id="rId26"/>
    <p:sldId id="282" r:id="rId27"/>
    <p:sldId id="283" r:id="rId28"/>
    <p:sldId id="285" r:id="rId29"/>
    <p:sldId id="284" r:id="rId30"/>
    <p:sldId id="286" r:id="rId31"/>
    <p:sldId id="287" r:id="rId32"/>
    <p:sldId id="288" r:id="rId33"/>
    <p:sldId id="289" r:id="rId34"/>
    <p:sldId id="294" r:id="rId35"/>
    <p:sldId id="291" r:id="rId36"/>
    <p:sldId id="290" r:id="rId37"/>
    <p:sldId id="292" r:id="rId38"/>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4BD7"/>
    <a:srgbClr val="C7CAFD"/>
    <a:srgbClr val="04DF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917"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0CA580-BB5D-4B0D-AE0F-4BC9905C08B4}" type="datetimeFigureOut">
              <a:rPr lang="tr-TR" smtClean="0"/>
              <a:t>1.05.2023</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91A3BA-E11D-40E7-952E-EC402CBC1F15}" type="slidenum">
              <a:rPr lang="tr-TR" smtClean="0"/>
              <a:t>‹#›</a:t>
            </a:fld>
            <a:endParaRPr lang="tr-TR"/>
          </a:p>
        </p:txBody>
      </p:sp>
    </p:spTree>
    <p:extLst>
      <p:ext uri="{BB962C8B-B14F-4D97-AF65-F5344CB8AC3E}">
        <p14:creationId xmlns:p14="http://schemas.microsoft.com/office/powerpoint/2010/main" val="2243261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14</a:t>
            </a:fld>
            <a:endParaRPr lang="tr-TR"/>
          </a:p>
        </p:txBody>
      </p:sp>
    </p:spTree>
    <p:extLst>
      <p:ext uri="{BB962C8B-B14F-4D97-AF65-F5344CB8AC3E}">
        <p14:creationId xmlns:p14="http://schemas.microsoft.com/office/powerpoint/2010/main" val="21522182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24</a:t>
            </a:fld>
            <a:endParaRPr lang="tr-TR"/>
          </a:p>
        </p:txBody>
      </p:sp>
    </p:spTree>
    <p:extLst>
      <p:ext uri="{BB962C8B-B14F-4D97-AF65-F5344CB8AC3E}">
        <p14:creationId xmlns:p14="http://schemas.microsoft.com/office/powerpoint/2010/main" val="1462563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25</a:t>
            </a:fld>
            <a:endParaRPr lang="tr-TR"/>
          </a:p>
        </p:txBody>
      </p:sp>
    </p:spTree>
    <p:extLst>
      <p:ext uri="{BB962C8B-B14F-4D97-AF65-F5344CB8AC3E}">
        <p14:creationId xmlns:p14="http://schemas.microsoft.com/office/powerpoint/2010/main" val="16997502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26</a:t>
            </a:fld>
            <a:endParaRPr lang="tr-TR"/>
          </a:p>
        </p:txBody>
      </p:sp>
    </p:spTree>
    <p:extLst>
      <p:ext uri="{BB962C8B-B14F-4D97-AF65-F5344CB8AC3E}">
        <p14:creationId xmlns:p14="http://schemas.microsoft.com/office/powerpoint/2010/main" val="35126717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27</a:t>
            </a:fld>
            <a:endParaRPr lang="tr-TR"/>
          </a:p>
        </p:txBody>
      </p:sp>
    </p:spTree>
    <p:extLst>
      <p:ext uri="{BB962C8B-B14F-4D97-AF65-F5344CB8AC3E}">
        <p14:creationId xmlns:p14="http://schemas.microsoft.com/office/powerpoint/2010/main" val="24007118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29</a:t>
            </a:fld>
            <a:endParaRPr lang="tr-TR"/>
          </a:p>
        </p:txBody>
      </p:sp>
    </p:spTree>
    <p:extLst>
      <p:ext uri="{BB962C8B-B14F-4D97-AF65-F5344CB8AC3E}">
        <p14:creationId xmlns:p14="http://schemas.microsoft.com/office/powerpoint/2010/main" val="5844340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30</a:t>
            </a:fld>
            <a:endParaRPr lang="tr-TR"/>
          </a:p>
        </p:txBody>
      </p:sp>
    </p:spTree>
    <p:extLst>
      <p:ext uri="{BB962C8B-B14F-4D97-AF65-F5344CB8AC3E}">
        <p14:creationId xmlns:p14="http://schemas.microsoft.com/office/powerpoint/2010/main" val="16167885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32</a:t>
            </a:fld>
            <a:endParaRPr lang="tr-TR"/>
          </a:p>
        </p:txBody>
      </p:sp>
    </p:spTree>
    <p:extLst>
      <p:ext uri="{BB962C8B-B14F-4D97-AF65-F5344CB8AC3E}">
        <p14:creationId xmlns:p14="http://schemas.microsoft.com/office/powerpoint/2010/main" val="33716194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33</a:t>
            </a:fld>
            <a:endParaRPr lang="tr-TR"/>
          </a:p>
        </p:txBody>
      </p:sp>
    </p:spTree>
    <p:extLst>
      <p:ext uri="{BB962C8B-B14F-4D97-AF65-F5344CB8AC3E}">
        <p14:creationId xmlns:p14="http://schemas.microsoft.com/office/powerpoint/2010/main" val="34671075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34</a:t>
            </a:fld>
            <a:endParaRPr lang="tr-TR"/>
          </a:p>
        </p:txBody>
      </p:sp>
    </p:spTree>
    <p:extLst>
      <p:ext uri="{BB962C8B-B14F-4D97-AF65-F5344CB8AC3E}">
        <p14:creationId xmlns:p14="http://schemas.microsoft.com/office/powerpoint/2010/main" val="16720277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35</a:t>
            </a:fld>
            <a:endParaRPr lang="tr-TR"/>
          </a:p>
        </p:txBody>
      </p:sp>
    </p:spTree>
    <p:extLst>
      <p:ext uri="{BB962C8B-B14F-4D97-AF65-F5344CB8AC3E}">
        <p14:creationId xmlns:p14="http://schemas.microsoft.com/office/powerpoint/2010/main" val="1973345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15</a:t>
            </a:fld>
            <a:endParaRPr lang="tr-TR"/>
          </a:p>
        </p:txBody>
      </p:sp>
    </p:spTree>
    <p:extLst>
      <p:ext uri="{BB962C8B-B14F-4D97-AF65-F5344CB8AC3E}">
        <p14:creationId xmlns:p14="http://schemas.microsoft.com/office/powerpoint/2010/main" val="25981541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36</a:t>
            </a:fld>
            <a:endParaRPr lang="tr-TR"/>
          </a:p>
        </p:txBody>
      </p:sp>
    </p:spTree>
    <p:extLst>
      <p:ext uri="{BB962C8B-B14F-4D97-AF65-F5344CB8AC3E}">
        <p14:creationId xmlns:p14="http://schemas.microsoft.com/office/powerpoint/2010/main" val="39474233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37</a:t>
            </a:fld>
            <a:endParaRPr lang="tr-TR"/>
          </a:p>
        </p:txBody>
      </p:sp>
    </p:spTree>
    <p:extLst>
      <p:ext uri="{BB962C8B-B14F-4D97-AF65-F5344CB8AC3E}">
        <p14:creationId xmlns:p14="http://schemas.microsoft.com/office/powerpoint/2010/main" val="790952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16</a:t>
            </a:fld>
            <a:endParaRPr lang="tr-TR"/>
          </a:p>
        </p:txBody>
      </p:sp>
    </p:spTree>
    <p:extLst>
      <p:ext uri="{BB962C8B-B14F-4D97-AF65-F5344CB8AC3E}">
        <p14:creationId xmlns:p14="http://schemas.microsoft.com/office/powerpoint/2010/main" val="3287444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17</a:t>
            </a:fld>
            <a:endParaRPr lang="tr-TR"/>
          </a:p>
        </p:txBody>
      </p:sp>
    </p:spTree>
    <p:extLst>
      <p:ext uri="{BB962C8B-B14F-4D97-AF65-F5344CB8AC3E}">
        <p14:creationId xmlns:p14="http://schemas.microsoft.com/office/powerpoint/2010/main" val="4067949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18</a:t>
            </a:fld>
            <a:endParaRPr lang="tr-TR"/>
          </a:p>
        </p:txBody>
      </p:sp>
    </p:spTree>
    <p:extLst>
      <p:ext uri="{BB962C8B-B14F-4D97-AF65-F5344CB8AC3E}">
        <p14:creationId xmlns:p14="http://schemas.microsoft.com/office/powerpoint/2010/main" val="5155025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19</a:t>
            </a:fld>
            <a:endParaRPr lang="tr-TR"/>
          </a:p>
        </p:txBody>
      </p:sp>
    </p:spTree>
    <p:extLst>
      <p:ext uri="{BB962C8B-B14F-4D97-AF65-F5344CB8AC3E}">
        <p14:creationId xmlns:p14="http://schemas.microsoft.com/office/powerpoint/2010/main" val="26707720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20</a:t>
            </a:fld>
            <a:endParaRPr lang="tr-TR"/>
          </a:p>
        </p:txBody>
      </p:sp>
    </p:spTree>
    <p:extLst>
      <p:ext uri="{BB962C8B-B14F-4D97-AF65-F5344CB8AC3E}">
        <p14:creationId xmlns:p14="http://schemas.microsoft.com/office/powerpoint/2010/main" val="27342552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21</a:t>
            </a:fld>
            <a:endParaRPr lang="tr-TR"/>
          </a:p>
        </p:txBody>
      </p:sp>
    </p:spTree>
    <p:extLst>
      <p:ext uri="{BB962C8B-B14F-4D97-AF65-F5344CB8AC3E}">
        <p14:creationId xmlns:p14="http://schemas.microsoft.com/office/powerpoint/2010/main" val="33875754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C091A3BA-E11D-40E7-952E-EC402CBC1F15}" type="slidenum">
              <a:rPr lang="tr-TR" smtClean="0"/>
              <a:t>22</a:t>
            </a:fld>
            <a:endParaRPr lang="tr-TR"/>
          </a:p>
        </p:txBody>
      </p:sp>
    </p:spTree>
    <p:extLst>
      <p:ext uri="{BB962C8B-B14F-4D97-AF65-F5344CB8AC3E}">
        <p14:creationId xmlns:p14="http://schemas.microsoft.com/office/powerpoint/2010/main" val="1050654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555430B-5B8C-6635-A5FF-1263853AC3DF}"/>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D8F3D1EB-6113-F0AD-3B1E-644D3710E0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97DCA3E2-EFD8-00EC-58E8-9CAB5C3C92FE}"/>
              </a:ext>
            </a:extLst>
          </p:cNvPr>
          <p:cNvSpPr>
            <a:spLocks noGrp="1"/>
          </p:cNvSpPr>
          <p:nvPr>
            <p:ph type="dt" sz="half" idx="10"/>
          </p:nvPr>
        </p:nvSpPr>
        <p:spPr/>
        <p:txBody>
          <a:bodyPr/>
          <a:lstStyle/>
          <a:p>
            <a:fld id="{FB1076B2-4180-490E-851F-FC0A57CA308A}" type="datetimeFigureOut">
              <a:rPr lang="tr-TR" smtClean="0"/>
              <a:t>1.05.2023</a:t>
            </a:fld>
            <a:endParaRPr lang="tr-TR"/>
          </a:p>
        </p:txBody>
      </p:sp>
      <p:sp>
        <p:nvSpPr>
          <p:cNvPr id="5" name="Alt Bilgi Yer Tutucusu 4">
            <a:extLst>
              <a:ext uri="{FF2B5EF4-FFF2-40B4-BE49-F238E27FC236}">
                <a16:creationId xmlns:a16="http://schemas.microsoft.com/office/drawing/2014/main" id="{888E860A-832D-175E-BA0A-79243422151C}"/>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CA02BBED-1D8D-F9E1-6721-6ECC21B1537A}"/>
              </a:ext>
            </a:extLst>
          </p:cNvPr>
          <p:cNvSpPr>
            <a:spLocks noGrp="1"/>
          </p:cNvSpPr>
          <p:nvPr>
            <p:ph type="sldNum" sz="quarter" idx="12"/>
          </p:nvPr>
        </p:nvSpPr>
        <p:spPr/>
        <p:txBody>
          <a:bodyPr/>
          <a:lstStyle/>
          <a:p>
            <a:fld id="{BA91939C-AE86-4414-BAB8-690B18E9FCBC}" type="slidenum">
              <a:rPr lang="tr-TR" smtClean="0"/>
              <a:t>‹#›</a:t>
            </a:fld>
            <a:endParaRPr lang="tr-TR"/>
          </a:p>
        </p:txBody>
      </p:sp>
    </p:spTree>
    <p:extLst>
      <p:ext uri="{BB962C8B-B14F-4D97-AF65-F5344CB8AC3E}">
        <p14:creationId xmlns:p14="http://schemas.microsoft.com/office/powerpoint/2010/main" val="1590071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A3C163D-1B23-6E48-D4E9-23C6E7C3B22A}"/>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A09AB4BF-2576-36AD-80F8-27B096D3E943}"/>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26FC806-A21D-637C-1739-9E612A24CFFE}"/>
              </a:ext>
            </a:extLst>
          </p:cNvPr>
          <p:cNvSpPr>
            <a:spLocks noGrp="1"/>
          </p:cNvSpPr>
          <p:nvPr>
            <p:ph type="dt" sz="half" idx="10"/>
          </p:nvPr>
        </p:nvSpPr>
        <p:spPr/>
        <p:txBody>
          <a:bodyPr/>
          <a:lstStyle/>
          <a:p>
            <a:fld id="{FB1076B2-4180-490E-851F-FC0A57CA308A}" type="datetimeFigureOut">
              <a:rPr lang="tr-TR" smtClean="0"/>
              <a:t>1.05.2023</a:t>
            </a:fld>
            <a:endParaRPr lang="tr-TR"/>
          </a:p>
        </p:txBody>
      </p:sp>
      <p:sp>
        <p:nvSpPr>
          <p:cNvPr id="5" name="Alt Bilgi Yer Tutucusu 4">
            <a:extLst>
              <a:ext uri="{FF2B5EF4-FFF2-40B4-BE49-F238E27FC236}">
                <a16:creationId xmlns:a16="http://schemas.microsoft.com/office/drawing/2014/main" id="{9EC83061-5902-242F-5103-6171CEBB1191}"/>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1C40C0A4-E38E-96EB-BB32-75AA922A208A}"/>
              </a:ext>
            </a:extLst>
          </p:cNvPr>
          <p:cNvSpPr>
            <a:spLocks noGrp="1"/>
          </p:cNvSpPr>
          <p:nvPr>
            <p:ph type="sldNum" sz="quarter" idx="12"/>
          </p:nvPr>
        </p:nvSpPr>
        <p:spPr/>
        <p:txBody>
          <a:bodyPr/>
          <a:lstStyle/>
          <a:p>
            <a:fld id="{BA91939C-AE86-4414-BAB8-690B18E9FCBC}" type="slidenum">
              <a:rPr lang="tr-TR" smtClean="0"/>
              <a:t>‹#›</a:t>
            </a:fld>
            <a:endParaRPr lang="tr-TR"/>
          </a:p>
        </p:txBody>
      </p:sp>
    </p:spTree>
    <p:extLst>
      <p:ext uri="{BB962C8B-B14F-4D97-AF65-F5344CB8AC3E}">
        <p14:creationId xmlns:p14="http://schemas.microsoft.com/office/powerpoint/2010/main" val="4090355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6FBB8F3D-52E1-98AF-449E-CB0D8A10ADAD}"/>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27A32BE1-FD06-B3D5-794B-881FD355929F}"/>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0D6F77F-8425-8554-62A5-0FA84A1651BF}"/>
              </a:ext>
            </a:extLst>
          </p:cNvPr>
          <p:cNvSpPr>
            <a:spLocks noGrp="1"/>
          </p:cNvSpPr>
          <p:nvPr>
            <p:ph type="dt" sz="half" idx="10"/>
          </p:nvPr>
        </p:nvSpPr>
        <p:spPr/>
        <p:txBody>
          <a:bodyPr/>
          <a:lstStyle/>
          <a:p>
            <a:fld id="{FB1076B2-4180-490E-851F-FC0A57CA308A}" type="datetimeFigureOut">
              <a:rPr lang="tr-TR" smtClean="0"/>
              <a:t>1.05.2023</a:t>
            </a:fld>
            <a:endParaRPr lang="tr-TR"/>
          </a:p>
        </p:txBody>
      </p:sp>
      <p:sp>
        <p:nvSpPr>
          <p:cNvPr id="5" name="Alt Bilgi Yer Tutucusu 4">
            <a:extLst>
              <a:ext uri="{FF2B5EF4-FFF2-40B4-BE49-F238E27FC236}">
                <a16:creationId xmlns:a16="http://schemas.microsoft.com/office/drawing/2014/main" id="{9431BAA8-010D-51A0-0B2E-BE0F3B56BD58}"/>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F288E402-3A70-EDF5-1080-01D547E3E5DF}"/>
              </a:ext>
            </a:extLst>
          </p:cNvPr>
          <p:cNvSpPr>
            <a:spLocks noGrp="1"/>
          </p:cNvSpPr>
          <p:nvPr>
            <p:ph type="sldNum" sz="quarter" idx="12"/>
          </p:nvPr>
        </p:nvSpPr>
        <p:spPr/>
        <p:txBody>
          <a:bodyPr/>
          <a:lstStyle/>
          <a:p>
            <a:fld id="{BA91939C-AE86-4414-BAB8-690B18E9FCBC}" type="slidenum">
              <a:rPr lang="tr-TR" smtClean="0"/>
              <a:t>‹#›</a:t>
            </a:fld>
            <a:endParaRPr lang="tr-TR"/>
          </a:p>
        </p:txBody>
      </p:sp>
    </p:spTree>
    <p:extLst>
      <p:ext uri="{BB962C8B-B14F-4D97-AF65-F5344CB8AC3E}">
        <p14:creationId xmlns:p14="http://schemas.microsoft.com/office/powerpoint/2010/main" val="2639881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78DFC0E-FAD7-81D5-47ED-770D54D13036}"/>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BE8A2A41-4B7F-3CA4-E662-EE8722666A39}"/>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564686AE-9AE1-4186-4325-66681AC59B5A}"/>
              </a:ext>
            </a:extLst>
          </p:cNvPr>
          <p:cNvSpPr>
            <a:spLocks noGrp="1"/>
          </p:cNvSpPr>
          <p:nvPr>
            <p:ph type="dt" sz="half" idx="10"/>
          </p:nvPr>
        </p:nvSpPr>
        <p:spPr/>
        <p:txBody>
          <a:bodyPr/>
          <a:lstStyle/>
          <a:p>
            <a:fld id="{FB1076B2-4180-490E-851F-FC0A57CA308A}" type="datetimeFigureOut">
              <a:rPr lang="tr-TR" smtClean="0"/>
              <a:t>1.05.2023</a:t>
            </a:fld>
            <a:endParaRPr lang="tr-TR"/>
          </a:p>
        </p:txBody>
      </p:sp>
      <p:sp>
        <p:nvSpPr>
          <p:cNvPr id="5" name="Alt Bilgi Yer Tutucusu 4">
            <a:extLst>
              <a:ext uri="{FF2B5EF4-FFF2-40B4-BE49-F238E27FC236}">
                <a16:creationId xmlns:a16="http://schemas.microsoft.com/office/drawing/2014/main" id="{44A8F83F-661A-8332-B942-BB3DC60D5265}"/>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F2702FE4-A4A1-F146-59E8-70B5FF484CD1}"/>
              </a:ext>
            </a:extLst>
          </p:cNvPr>
          <p:cNvSpPr>
            <a:spLocks noGrp="1"/>
          </p:cNvSpPr>
          <p:nvPr>
            <p:ph type="sldNum" sz="quarter" idx="12"/>
          </p:nvPr>
        </p:nvSpPr>
        <p:spPr/>
        <p:txBody>
          <a:bodyPr/>
          <a:lstStyle/>
          <a:p>
            <a:fld id="{BA91939C-AE86-4414-BAB8-690B18E9FCBC}" type="slidenum">
              <a:rPr lang="tr-TR" smtClean="0"/>
              <a:t>‹#›</a:t>
            </a:fld>
            <a:endParaRPr lang="tr-TR"/>
          </a:p>
        </p:txBody>
      </p:sp>
    </p:spTree>
    <p:extLst>
      <p:ext uri="{BB962C8B-B14F-4D97-AF65-F5344CB8AC3E}">
        <p14:creationId xmlns:p14="http://schemas.microsoft.com/office/powerpoint/2010/main" val="871845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5324EE3-1F4A-14C9-F111-E7406DC029CA}"/>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9A527ACA-A2CE-5DFF-6DF7-39E38943CD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7CE88873-C165-5514-6BFE-2C46F7AADA9F}"/>
              </a:ext>
            </a:extLst>
          </p:cNvPr>
          <p:cNvSpPr>
            <a:spLocks noGrp="1"/>
          </p:cNvSpPr>
          <p:nvPr>
            <p:ph type="dt" sz="half" idx="10"/>
          </p:nvPr>
        </p:nvSpPr>
        <p:spPr/>
        <p:txBody>
          <a:bodyPr/>
          <a:lstStyle/>
          <a:p>
            <a:fld id="{FB1076B2-4180-490E-851F-FC0A57CA308A}" type="datetimeFigureOut">
              <a:rPr lang="tr-TR" smtClean="0"/>
              <a:t>1.05.2023</a:t>
            </a:fld>
            <a:endParaRPr lang="tr-TR"/>
          </a:p>
        </p:txBody>
      </p:sp>
      <p:sp>
        <p:nvSpPr>
          <p:cNvPr id="5" name="Alt Bilgi Yer Tutucusu 4">
            <a:extLst>
              <a:ext uri="{FF2B5EF4-FFF2-40B4-BE49-F238E27FC236}">
                <a16:creationId xmlns:a16="http://schemas.microsoft.com/office/drawing/2014/main" id="{C3B30D61-9BE8-CB34-DA5C-01A68CD826BA}"/>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761C106B-15A9-BC22-12B7-5A8A3EE7059A}"/>
              </a:ext>
            </a:extLst>
          </p:cNvPr>
          <p:cNvSpPr>
            <a:spLocks noGrp="1"/>
          </p:cNvSpPr>
          <p:nvPr>
            <p:ph type="sldNum" sz="quarter" idx="12"/>
          </p:nvPr>
        </p:nvSpPr>
        <p:spPr/>
        <p:txBody>
          <a:bodyPr/>
          <a:lstStyle/>
          <a:p>
            <a:fld id="{BA91939C-AE86-4414-BAB8-690B18E9FCBC}" type="slidenum">
              <a:rPr lang="tr-TR" smtClean="0"/>
              <a:t>‹#›</a:t>
            </a:fld>
            <a:endParaRPr lang="tr-TR"/>
          </a:p>
        </p:txBody>
      </p:sp>
    </p:spTree>
    <p:extLst>
      <p:ext uri="{BB962C8B-B14F-4D97-AF65-F5344CB8AC3E}">
        <p14:creationId xmlns:p14="http://schemas.microsoft.com/office/powerpoint/2010/main" val="2149657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DE55753-2A99-EC7D-6906-1EA05AACD45F}"/>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A7D2F0E5-03E8-F6CF-6E36-ADC8585288CF}"/>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4B0A9B99-6EF2-A0CE-5EF2-7B863B02CD00}"/>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C3461272-0339-A4C2-BEFA-1940809FB6FD}"/>
              </a:ext>
            </a:extLst>
          </p:cNvPr>
          <p:cNvSpPr>
            <a:spLocks noGrp="1"/>
          </p:cNvSpPr>
          <p:nvPr>
            <p:ph type="dt" sz="half" idx="10"/>
          </p:nvPr>
        </p:nvSpPr>
        <p:spPr/>
        <p:txBody>
          <a:bodyPr/>
          <a:lstStyle/>
          <a:p>
            <a:fld id="{FB1076B2-4180-490E-851F-FC0A57CA308A}" type="datetimeFigureOut">
              <a:rPr lang="tr-TR" smtClean="0"/>
              <a:t>1.05.2023</a:t>
            </a:fld>
            <a:endParaRPr lang="tr-TR"/>
          </a:p>
        </p:txBody>
      </p:sp>
      <p:sp>
        <p:nvSpPr>
          <p:cNvPr id="6" name="Alt Bilgi Yer Tutucusu 5">
            <a:extLst>
              <a:ext uri="{FF2B5EF4-FFF2-40B4-BE49-F238E27FC236}">
                <a16:creationId xmlns:a16="http://schemas.microsoft.com/office/drawing/2014/main" id="{3F4FC5E6-5023-EB26-9E37-B3F200A399EF}"/>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7CBE584A-4FBE-BAAA-EF41-51BF41372773}"/>
              </a:ext>
            </a:extLst>
          </p:cNvPr>
          <p:cNvSpPr>
            <a:spLocks noGrp="1"/>
          </p:cNvSpPr>
          <p:nvPr>
            <p:ph type="sldNum" sz="quarter" idx="12"/>
          </p:nvPr>
        </p:nvSpPr>
        <p:spPr/>
        <p:txBody>
          <a:bodyPr/>
          <a:lstStyle/>
          <a:p>
            <a:fld id="{BA91939C-AE86-4414-BAB8-690B18E9FCBC}" type="slidenum">
              <a:rPr lang="tr-TR" smtClean="0"/>
              <a:t>‹#›</a:t>
            </a:fld>
            <a:endParaRPr lang="tr-TR"/>
          </a:p>
        </p:txBody>
      </p:sp>
    </p:spTree>
    <p:extLst>
      <p:ext uri="{BB962C8B-B14F-4D97-AF65-F5344CB8AC3E}">
        <p14:creationId xmlns:p14="http://schemas.microsoft.com/office/powerpoint/2010/main" val="184348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322ACB2-910D-4C84-AEEC-A164008ECE14}"/>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37D0BF67-9A67-00E1-5D37-C2FA1262FA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D398AE56-2EDC-265C-1301-29244E926C3F}"/>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22DAD88B-1E8D-8DC4-67B5-0B8D803185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8509626B-7BCE-3969-5E81-D80A0C852787}"/>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8F2196D8-F7CF-9F11-B47C-B02143CD5A3E}"/>
              </a:ext>
            </a:extLst>
          </p:cNvPr>
          <p:cNvSpPr>
            <a:spLocks noGrp="1"/>
          </p:cNvSpPr>
          <p:nvPr>
            <p:ph type="dt" sz="half" idx="10"/>
          </p:nvPr>
        </p:nvSpPr>
        <p:spPr/>
        <p:txBody>
          <a:bodyPr/>
          <a:lstStyle/>
          <a:p>
            <a:fld id="{FB1076B2-4180-490E-851F-FC0A57CA308A}" type="datetimeFigureOut">
              <a:rPr lang="tr-TR" smtClean="0"/>
              <a:t>1.05.2023</a:t>
            </a:fld>
            <a:endParaRPr lang="tr-TR"/>
          </a:p>
        </p:txBody>
      </p:sp>
      <p:sp>
        <p:nvSpPr>
          <p:cNvPr id="8" name="Alt Bilgi Yer Tutucusu 7">
            <a:extLst>
              <a:ext uri="{FF2B5EF4-FFF2-40B4-BE49-F238E27FC236}">
                <a16:creationId xmlns:a16="http://schemas.microsoft.com/office/drawing/2014/main" id="{D757A35F-7199-774D-7F91-023203DFA7BB}"/>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A6D87FB3-9C63-4E33-A527-C90FAB8D802C}"/>
              </a:ext>
            </a:extLst>
          </p:cNvPr>
          <p:cNvSpPr>
            <a:spLocks noGrp="1"/>
          </p:cNvSpPr>
          <p:nvPr>
            <p:ph type="sldNum" sz="quarter" idx="12"/>
          </p:nvPr>
        </p:nvSpPr>
        <p:spPr/>
        <p:txBody>
          <a:bodyPr/>
          <a:lstStyle/>
          <a:p>
            <a:fld id="{BA91939C-AE86-4414-BAB8-690B18E9FCBC}" type="slidenum">
              <a:rPr lang="tr-TR" smtClean="0"/>
              <a:t>‹#›</a:t>
            </a:fld>
            <a:endParaRPr lang="tr-TR"/>
          </a:p>
        </p:txBody>
      </p:sp>
    </p:spTree>
    <p:extLst>
      <p:ext uri="{BB962C8B-B14F-4D97-AF65-F5344CB8AC3E}">
        <p14:creationId xmlns:p14="http://schemas.microsoft.com/office/powerpoint/2010/main" val="2920538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37F4201-5F79-4D50-E72E-E09B9201257C}"/>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D63F4535-408A-8DEC-535E-4FB93B342950}"/>
              </a:ext>
            </a:extLst>
          </p:cNvPr>
          <p:cNvSpPr>
            <a:spLocks noGrp="1"/>
          </p:cNvSpPr>
          <p:nvPr>
            <p:ph type="dt" sz="half" idx="10"/>
          </p:nvPr>
        </p:nvSpPr>
        <p:spPr/>
        <p:txBody>
          <a:bodyPr/>
          <a:lstStyle/>
          <a:p>
            <a:fld id="{FB1076B2-4180-490E-851F-FC0A57CA308A}" type="datetimeFigureOut">
              <a:rPr lang="tr-TR" smtClean="0"/>
              <a:t>1.05.2023</a:t>
            </a:fld>
            <a:endParaRPr lang="tr-TR"/>
          </a:p>
        </p:txBody>
      </p:sp>
      <p:sp>
        <p:nvSpPr>
          <p:cNvPr id="4" name="Alt Bilgi Yer Tutucusu 3">
            <a:extLst>
              <a:ext uri="{FF2B5EF4-FFF2-40B4-BE49-F238E27FC236}">
                <a16:creationId xmlns:a16="http://schemas.microsoft.com/office/drawing/2014/main" id="{57E733AA-1315-0A61-37CB-681A4C7027FB}"/>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342670C5-A605-EC23-5EBB-4EEB32B8CDA0}"/>
              </a:ext>
            </a:extLst>
          </p:cNvPr>
          <p:cNvSpPr>
            <a:spLocks noGrp="1"/>
          </p:cNvSpPr>
          <p:nvPr>
            <p:ph type="sldNum" sz="quarter" idx="12"/>
          </p:nvPr>
        </p:nvSpPr>
        <p:spPr/>
        <p:txBody>
          <a:bodyPr/>
          <a:lstStyle/>
          <a:p>
            <a:fld id="{BA91939C-AE86-4414-BAB8-690B18E9FCBC}" type="slidenum">
              <a:rPr lang="tr-TR" smtClean="0"/>
              <a:t>‹#›</a:t>
            </a:fld>
            <a:endParaRPr lang="tr-TR"/>
          </a:p>
        </p:txBody>
      </p:sp>
    </p:spTree>
    <p:extLst>
      <p:ext uri="{BB962C8B-B14F-4D97-AF65-F5344CB8AC3E}">
        <p14:creationId xmlns:p14="http://schemas.microsoft.com/office/powerpoint/2010/main" val="34820875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310509CD-A479-4C0C-4353-E706597371C1}"/>
              </a:ext>
            </a:extLst>
          </p:cNvPr>
          <p:cNvSpPr>
            <a:spLocks noGrp="1"/>
          </p:cNvSpPr>
          <p:nvPr>
            <p:ph type="dt" sz="half" idx="10"/>
          </p:nvPr>
        </p:nvSpPr>
        <p:spPr/>
        <p:txBody>
          <a:bodyPr/>
          <a:lstStyle/>
          <a:p>
            <a:fld id="{FB1076B2-4180-490E-851F-FC0A57CA308A}" type="datetimeFigureOut">
              <a:rPr lang="tr-TR" smtClean="0"/>
              <a:t>1.05.2023</a:t>
            </a:fld>
            <a:endParaRPr lang="tr-TR"/>
          </a:p>
        </p:txBody>
      </p:sp>
      <p:sp>
        <p:nvSpPr>
          <p:cNvPr id="3" name="Alt Bilgi Yer Tutucusu 2">
            <a:extLst>
              <a:ext uri="{FF2B5EF4-FFF2-40B4-BE49-F238E27FC236}">
                <a16:creationId xmlns:a16="http://schemas.microsoft.com/office/drawing/2014/main" id="{CD9CEED6-CA7A-51B8-E9F6-2E5EA8F66038}"/>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EE25782A-2B6B-3B89-2FD8-5298385B3E78}"/>
              </a:ext>
            </a:extLst>
          </p:cNvPr>
          <p:cNvSpPr>
            <a:spLocks noGrp="1"/>
          </p:cNvSpPr>
          <p:nvPr>
            <p:ph type="sldNum" sz="quarter" idx="12"/>
          </p:nvPr>
        </p:nvSpPr>
        <p:spPr/>
        <p:txBody>
          <a:bodyPr/>
          <a:lstStyle/>
          <a:p>
            <a:fld id="{BA91939C-AE86-4414-BAB8-690B18E9FCBC}" type="slidenum">
              <a:rPr lang="tr-TR" smtClean="0"/>
              <a:t>‹#›</a:t>
            </a:fld>
            <a:endParaRPr lang="tr-TR"/>
          </a:p>
        </p:txBody>
      </p:sp>
    </p:spTree>
    <p:extLst>
      <p:ext uri="{BB962C8B-B14F-4D97-AF65-F5344CB8AC3E}">
        <p14:creationId xmlns:p14="http://schemas.microsoft.com/office/powerpoint/2010/main" val="4258397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A0A165C-47E8-5553-5009-72A6F57B19E3}"/>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FDE909FD-AD0F-1EBA-AACA-8FC133E5C9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F30A2D74-4F98-E2A8-AE47-4C1B8F080B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736F52CE-930D-8FC1-C4C6-AFAFC74EC2FB}"/>
              </a:ext>
            </a:extLst>
          </p:cNvPr>
          <p:cNvSpPr>
            <a:spLocks noGrp="1"/>
          </p:cNvSpPr>
          <p:nvPr>
            <p:ph type="dt" sz="half" idx="10"/>
          </p:nvPr>
        </p:nvSpPr>
        <p:spPr/>
        <p:txBody>
          <a:bodyPr/>
          <a:lstStyle/>
          <a:p>
            <a:fld id="{FB1076B2-4180-490E-851F-FC0A57CA308A}" type="datetimeFigureOut">
              <a:rPr lang="tr-TR" smtClean="0"/>
              <a:t>1.05.2023</a:t>
            </a:fld>
            <a:endParaRPr lang="tr-TR"/>
          </a:p>
        </p:txBody>
      </p:sp>
      <p:sp>
        <p:nvSpPr>
          <p:cNvPr id="6" name="Alt Bilgi Yer Tutucusu 5">
            <a:extLst>
              <a:ext uri="{FF2B5EF4-FFF2-40B4-BE49-F238E27FC236}">
                <a16:creationId xmlns:a16="http://schemas.microsoft.com/office/drawing/2014/main" id="{C29366DD-E27E-8FA6-1BBF-A963EC56AD34}"/>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8632C822-BD8D-43DC-3908-F3CCF0B89404}"/>
              </a:ext>
            </a:extLst>
          </p:cNvPr>
          <p:cNvSpPr>
            <a:spLocks noGrp="1"/>
          </p:cNvSpPr>
          <p:nvPr>
            <p:ph type="sldNum" sz="quarter" idx="12"/>
          </p:nvPr>
        </p:nvSpPr>
        <p:spPr/>
        <p:txBody>
          <a:bodyPr/>
          <a:lstStyle/>
          <a:p>
            <a:fld id="{BA91939C-AE86-4414-BAB8-690B18E9FCBC}" type="slidenum">
              <a:rPr lang="tr-TR" smtClean="0"/>
              <a:t>‹#›</a:t>
            </a:fld>
            <a:endParaRPr lang="tr-TR"/>
          </a:p>
        </p:txBody>
      </p:sp>
    </p:spTree>
    <p:extLst>
      <p:ext uri="{BB962C8B-B14F-4D97-AF65-F5344CB8AC3E}">
        <p14:creationId xmlns:p14="http://schemas.microsoft.com/office/powerpoint/2010/main" val="3371634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9F24BE5-3649-B2A3-1E43-6BF114E1C065}"/>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40EDB7FC-EE01-85CF-A2B3-07F08074EA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F2EF5825-4E97-103C-44AA-9E5C49A10A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5D1A442B-6EB2-A263-1E60-8ABECC493282}"/>
              </a:ext>
            </a:extLst>
          </p:cNvPr>
          <p:cNvSpPr>
            <a:spLocks noGrp="1"/>
          </p:cNvSpPr>
          <p:nvPr>
            <p:ph type="dt" sz="half" idx="10"/>
          </p:nvPr>
        </p:nvSpPr>
        <p:spPr/>
        <p:txBody>
          <a:bodyPr/>
          <a:lstStyle/>
          <a:p>
            <a:fld id="{FB1076B2-4180-490E-851F-FC0A57CA308A}" type="datetimeFigureOut">
              <a:rPr lang="tr-TR" smtClean="0"/>
              <a:t>1.05.2023</a:t>
            </a:fld>
            <a:endParaRPr lang="tr-TR"/>
          </a:p>
        </p:txBody>
      </p:sp>
      <p:sp>
        <p:nvSpPr>
          <p:cNvPr id="6" name="Alt Bilgi Yer Tutucusu 5">
            <a:extLst>
              <a:ext uri="{FF2B5EF4-FFF2-40B4-BE49-F238E27FC236}">
                <a16:creationId xmlns:a16="http://schemas.microsoft.com/office/drawing/2014/main" id="{138BE19C-60C0-B995-E736-8B729DBDA4FE}"/>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C2DC0FF3-5D1F-A6C4-10C9-1ADF90A1F657}"/>
              </a:ext>
            </a:extLst>
          </p:cNvPr>
          <p:cNvSpPr>
            <a:spLocks noGrp="1"/>
          </p:cNvSpPr>
          <p:nvPr>
            <p:ph type="sldNum" sz="quarter" idx="12"/>
          </p:nvPr>
        </p:nvSpPr>
        <p:spPr/>
        <p:txBody>
          <a:bodyPr/>
          <a:lstStyle/>
          <a:p>
            <a:fld id="{BA91939C-AE86-4414-BAB8-690B18E9FCBC}" type="slidenum">
              <a:rPr lang="tr-TR" smtClean="0"/>
              <a:t>‹#›</a:t>
            </a:fld>
            <a:endParaRPr lang="tr-TR"/>
          </a:p>
        </p:txBody>
      </p:sp>
    </p:spTree>
    <p:extLst>
      <p:ext uri="{BB962C8B-B14F-4D97-AF65-F5344CB8AC3E}">
        <p14:creationId xmlns:p14="http://schemas.microsoft.com/office/powerpoint/2010/main" val="26144004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99950C9D-6E87-BB81-D7C0-CB71FF47D1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8E92DA7C-D70B-836F-0C3F-2EDE4D35A9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EB57481-64CD-E543-99FA-6B7C786B7A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1076B2-4180-490E-851F-FC0A57CA308A}" type="datetimeFigureOut">
              <a:rPr lang="tr-TR" smtClean="0"/>
              <a:t>1.05.2023</a:t>
            </a:fld>
            <a:endParaRPr lang="tr-TR"/>
          </a:p>
        </p:txBody>
      </p:sp>
      <p:sp>
        <p:nvSpPr>
          <p:cNvPr id="5" name="Alt Bilgi Yer Tutucusu 4">
            <a:extLst>
              <a:ext uri="{FF2B5EF4-FFF2-40B4-BE49-F238E27FC236}">
                <a16:creationId xmlns:a16="http://schemas.microsoft.com/office/drawing/2014/main" id="{33162BF5-741B-14AE-8070-C5DE250E92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a:extLst>
              <a:ext uri="{FF2B5EF4-FFF2-40B4-BE49-F238E27FC236}">
                <a16:creationId xmlns:a16="http://schemas.microsoft.com/office/drawing/2014/main" id="{355B064C-8F63-1D3A-762A-491D7C319B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91939C-AE86-4414-BAB8-690B18E9FCBC}" type="slidenum">
              <a:rPr lang="tr-TR" smtClean="0"/>
              <a:t>‹#›</a:t>
            </a:fld>
            <a:endParaRPr lang="tr-TR"/>
          </a:p>
        </p:txBody>
      </p:sp>
    </p:spTree>
    <p:extLst>
      <p:ext uri="{BB962C8B-B14F-4D97-AF65-F5344CB8AC3E}">
        <p14:creationId xmlns:p14="http://schemas.microsoft.com/office/powerpoint/2010/main" val="20044251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3.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19.gif"/></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052A4B05-9049-1C78-2842-154FD1C9F20C}"/>
              </a:ext>
            </a:extLst>
          </p:cNvPr>
          <p:cNvSpPr txBox="1"/>
          <p:nvPr/>
        </p:nvSpPr>
        <p:spPr>
          <a:xfrm>
            <a:off x="2594921" y="1794977"/>
            <a:ext cx="7002158" cy="2308324"/>
          </a:xfrm>
          <a:prstGeom prst="rect">
            <a:avLst/>
          </a:prstGeom>
          <a:noFill/>
        </p:spPr>
        <p:txBody>
          <a:bodyPr wrap="square" rtlCol="0">
            <a:spAutoFit/>
          </a:bodyPr>
          <a:lstStyle/>
          <a:p>
            <a:pPr algn="ctr"/>
            <a:r>
              <a:rPr lang="tr-TR" sz="7200" spc="300" dirty="0">
                <a:solidFill>
                  <a:srgbClr val="304BD7"/>
                </a:solidFill>
                <a:latin typeface="Poppins Black" panose="00000A00000000000000" pitchFamily="2" charset="-94"/>
                <a:cs typeface="Poppins Black" panose="00000A00000000000000" pitchFamily="2" charset="-94"/>
              </a:rPr>
              <a:t>KPMG </a:t>
            </a:r>
            <a:r>
              <a:rPr lang="tr-TR" sz="7200" spc="300" dirty="0" err="1">
                <a:solidFill>
                  <a:srgbClr val="304BD7"/>
                </a:solidFill>
                <a:latin typeface="Poppins Black" panose="00000A00000000000000" pitchFamily="2" charset="-94"/>
                <a:cs typeface="Poppins Black" panose="00000A00000000000000" pitchFamily="2" charset="-94"/>
              </a:rPr>
              <a:t>Coffee</a:t>
            </a:r>
            <a:r>
              <a:rPr lang="tr-TR" sz="7200" spc="300" dirty="0">
                <a:solidFill>
                  <a:srgbClr val="304BD7"/>
                </a:solidFill>
                <a:latin typeface="Poppins Black" panose="00000A00000000000000" pitchFamily="2" charset="-94"/>
                <a:cs typeface="Poppins Black" panose="00000A00000000000000" pitchFamily="2" charset="-94"/>
              </a:rPr>
              <a:t> House</a:t>
            </a:r>
          </a:p>
        </p:txBody>
      </p:sp>
      <p:pic>
        <p:nvPicPr>
          <p:cNvPr id="5" name="Resim 4">
            <a:extLst>
              <a:ext uri="{FF2B5EF4-FFF2-40B4-BE49-F238E27FC236}">
                <a16:creationId xmlns:a16="http://schemas.microsoft.com/office/drawing/2014/main" id="{F271248C-880D-0610-201E-BF47A1D553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361695">
            <a:off x="-1512708" y="4875272"/>
            <a:ext cx="6038100" cy="3965456"/>
          </a:xfrm>
          <a:prstGeom prst="rect">
            <a:avLst/>
          </a:prstGeom>
        </p:spPr>
      </p:pic>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2880388">
            <a:off x="7100222" y="-1308868"/>
            <a:ext cx="6038100" cy="3965456"/>
          </a:xfrm>
          <a:prstGeom prst="rect">
            <a:avLst/>
          </a:prstGeom>
        </p:spPr>
      </p:pic>
      <p:pic>
        <p:nvPicPr>
          <p:cNvPr id="8" name="Resim 7">
            <a:extLst>
              <a:ext uri="{FF2B5EF4-FFF2-40B4-BE49-F238E27FC236}">
                <a16:creationId xmlns:a16="http://schemas.microsoft.com/office/drawing/2014/main" id="{5350503C-1090-15A9-EB26-57BA0A9C9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357250">
            <a:off x="-1517281" y="-1666672"/>
            <a:ext cx="6047244" cy="3450343"/>
          </a:xfrm>
          <a:prstGeom prst="rect">
            <a:avLst/>
          </a:prstGeom>
        </p:spPr>
      </p:pic>
      <p:pic>
        <p:nvPicPr>
          <p:cNvPr id="10" name="Resim 9" descr="daire içeren bir resim&#10;&#10;Açıklama otomatik olarak oluşturuldu">
            <a:extLst>
              <a:ext uri="{FF2B5EF4-FFF2-40B4-BE49-F238E27FC236}">
                <a16:creationId xmlns:a16="http://schemas.microsoft.com/office/drawing/2014/main" id="{9E303D2B-F0D6-D3CB-5629-4F6B8A289C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36374" y="5505986"/>
            <a:ext cx="6816893" cy="6821673"/>
          </a:xfrm>
          <a:prstGeom prst="rect">
            <a:avLst/>
          </a:prstGeom>
        </p:spPr>
      </p:pic>
      <p:sp>
        <p:nvSpPr>
          <p:cNvPr id="4" name="Metin kutusu 3">
            <a:extLst>
              <a:ext uri="{FF2B5EF4-FFF2-40B4-BE49-F238E27FC236}">
                <a16:creationId xmlns:a16="http://schemas.microsoft.com/office/drawing/2014/main" id="{D89AFF73-430C-5C67-1772-DFB7B798894B}"/>
              </a:ext>
            </a:extLst>
          </p:cNvPr>
          <p:cNvSpPr txBox="1"/>
          <p:nvPr/>
        </p:nvSpPr>
        <p:spPr>
          <a:xfrm>
            <a:off x="3007331" y="5275051"/>
            <a:ext cx="7002158" cy="584775"/>
          </a:xfrm>
          <a:prstGeom prst="rect">
            <a:avLst/>
          </a:prstGeom>
          <a:noFill/>
        </p:spPr>
        <p:txBody>
          <a:bodyPr wrap="square" rtlCol="0">
            <a:spAutoFit/>
          </a:bodyPr>
          <a:lstStyle/>
          <a:p>
            <a:pPr algn="ctr"/>
            <a:r>
              <a:rPr lang="tr-TR" sz="1600" dirty="0">
                <a:solidFill>
                  <a:srgbClr val="304BD7"/>
                </a:solidFill>
                <a:latin typeface="Poppins" panose="00000500000000000000" pitchFamily="2" charset="-94"/>
                <a:cs typeface="Poppins" panose="00000500000000000000" pitchFamily="2" charset="-94"/>
              </a:rPr>
              <a:t>Ramazan Erduran</a:t>
            </a:r>
          </a:p>
          <a:p>
            <a:pPr algn="ctr"/>
            <a:r>
              <a:rPr lang="tr-TR" sz="1600" dirty="0">
                <a:solidFill>
                  <a:srgbClr val="304BD7"/>
                </a:solidFill>
                <a:latin typeface="Poppins" panose="00000500000000000000" pitchFamily="2" charset="-94"/>
                <a:cs typeface="Poppins" panose="00000500000000000000" pitchFamily="2" charset="-94"/>
              </a:rPr>
              <a:t>30.04.2023</a:t>
            </a:r>
          </a:p>
        </p:txBody>
      </p:sp>
    </p:spTree>
    <p:extLst>
      <p:ext uri="{BB962C8B-B14F-4D97-AF65-F5344CB8AC3E}">
        <p14:creationId xmlns:p14="http://schemas.microsoft.com/office/powerpoint/2010/main" val="42392660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416490">
            <a:off x="3658048" y="-817207"/>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701734">
            <a:off x="-617611" y="3947025"/>
            <a:ext cx="7536429" cy="4300018"/>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603333" y="1326112"/>
            <a:ext cx="10985334" cy="5055959"/>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Oval 2">
            <a:extLst>
              <a:ext uri="{FF2B5EF4-FFF2-40B4-BE49-F238E27FC236}">
                <a16:creationId xmlns:a16="http://schemas.microsoft.com/office/drawing/2014/main" id="{E29EC790-E81C-4749-7F1A-64F99B988D15}"/>
              </a:ext>
            </a:extLst>
          </p:cNvPr>
          <p:cNvSpPr/>
          <p:nvPr/>
        </p:nvSpPr>
        <p:spPr>
          <a:xfrm>
            <a:off x="1143840" y="267561"/>
            <a:ext cx="2234524" cy="2234524"/>
          </a:xfrm>
          <a:prstGeom prst="ellipse">
            <a:avLst/>
          </a:prstGeom>
          <a:solidFill>
            <a:srgbClr val="304BD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solidFill>
                  <a:schemeClr val="bg1"/>
                </a:solidFill>
                <a:latin typeface="Poppins" panose="00000500000000000000" pitchFamily="2" charset="-94"/>
                <a:cs typeface="Poppins" panose="00000500000000000000" pitchFamily="2" charset="-94"/>
              </a:rPr>
              <a:t>Ulaşım İmkanları</a:t>
            </a:r>
          </a:p>
        </p:txBody>
      </p:sp>
      <p:sp>
        <p:nvSpPr>
          <p:cNvPr id="5" name="Metin kutusu 4">
            <a:extLst>
              <a:ext uri="{FF2B5EF4-FFF2-40B4-BE49-F238E27FC236}">
                <a16:creationId xmlns:a16="http://schemas.microsoft.com/office/drawing/2014/main" id="{657777CE-728E-F428-8F70-2A40A35CD441}"/>
              </a:ext>
            </a:extLst>
          </p:cNvPr>
          <p:cNvSpPr txBox="1"/>
          <p:nvPr/>
        </p:nvSpPr>
        <p:spPr>
          <a:xfrm>
            <a:off x="2637863" y="2838428"/>
            <a:ext cx="7180272" cy="2031325"/>
          </a:xfrm>
          <a:prstGeom prst="rect">
            <a:avLst/>
          </a:prstGeom>
          <a:noFill/>
        </p:spPr>
        <p:txBody>
          <a:bodyPr wrap="square" rtlCol="0">
            <a:spAutoFit/>
          </a:bodyPr>
          <a:lstStyle/>
          <a:p>
            <a:pPr algn="ctr"/>
            <a:r>
              <a:rPr lang="tr-TR" i="0" dirty="0">
                <a:effectLst/>
                <a:latin typeface="Poppins" panose="00000500000000000000" pitchFamily="2" charset="-94"/>
                <a:cs typeface="Poppins" panose="00000500000000000000" pitchFamily="2" charset="-94"/>
              </a:rPr>
              <a:t>Araştırmalar gösteriyor ki, insanlar genellikle işe giderken veya alışveriş yaparken kahve dükkanlarına uğramaktadır. Bu nedenle, </a:t>
            </a:r>
            <a:r>
              <a:rPr lang="tr-TR" b="1" i="0" dirty="0">
                <a:effectLst/>
                <a:latin typeface="Poppins" panose="00000500000000000000" pitchFamily="2" charset="-94"/>
                <a:cs typeface="Poppins" panose="00000500000000000000" pitchFamily="2" charset="-94"/>
              </a:rPr>
              <a:t>toplu taşıma </a:t>
            </a:r>
            <a:r>
              <a:rPr lang="tr-TR" i="0" dirty="0">
                <a:effectLst/>
                <a:latin typeface="Poppins" panose="00000500000000000000" pitchFamily="2" charset="-94"/>
                <a:cs typeface="Poppins" panose="00000500000000000000" pitchFamily="2" charset="-94"/>
              </a:rPr>
              <a:t>araçlarına yakın bir lokasyon seçmek, potansiyel müşterilerin kahve dükkanınıza ulaşımını kolaylaştıracaktır.</a:t>
            </a:r>
            <a:endParaRPr lang="tr-TR" dirty="0">
              <a:latin typeface="Poppins" panose="00000500000000000000" pitchFamily="2" charset="-94"/>
              <a:cs typeface="Poppins" panose="00000500000000000000" pitchFamily="2" charset="-94"/>
            </a:endParaRPr>
          </a:p>
          <a:p>
            <a:pPr algn="ctr"/>
            <a:r>
              <a:rPr lang="tr-TR" i="0" dirty="0">
                <a:effectLst/>
                <a:latin typeface="Poppins" panose="00000500000000000000" pitchFamily="2" charset="-94"/>
                <a:cs typeface="Poppins" panose="00000500000000000000" pitchFamily="2" charset="-94"/>
              </a:rPr>
              <a:t>Ayrıca, araç sahibi olan müşteriler için </a:t>
            </a:r>
            <a:r>
              <a:rPr lang="tr-TR" b="1" i="0" dirty="0">
                <a:effectLst/>
                <a:latin typeface="Poppins" panose="00000500000000000000" pitchFamily="2" charset="-94"/>
                <a:cs typeface="Poppins" panose="00000500000000000000" pitchFamily="2" charset="-94"/>
              </a:rPr>
              <a:t>otopark</a:t>
            </a:r>
            <a:r>
              <a:rPr lang="tr-TR" i="0" dirty="0">
                <a:effectLst/>
                <a:latin typeface="Poppins" panose="00000500000000000000" pitchFamily="2" charset="-94"/>
                <a:cs typeface="Poppins" panose="00000500000000000000" pitchFamily="2" charset="-94"/>
              </a:rPr>
              <a:t> imkanlarının da sağlanması, müşteri memnuniyeti açısından önemlidir.</a:t>
            </a:r>
            <a:endParaRPr lang="tr-TR" dirty="0">
              <a:latin typeface="Poppins" panose="00000500000000000000" pitchFamily="2" charset="-94"/>
              <a:cs typeface="Poppins" panose="00000500000000000000" pitchFamily="2" charset="-94"/>
            </a:endParaRPr>
          </a:p>
        </p:txBody>
      </p:sp>
      <p:sp>
        <p:nvSpPr>
          <p:cNvPr id="12" name="Metin kutusu 11">
            <a:extLst>
              <a:ext uri="{FF2B5EF4-FFF2-40B4-BE49-F238E27FC236}">
                <a16:creationId xmlns:a16="http://schemas.microsoft.com/office/drawing/2014/main" id="{47F488EA-FDB1-53F6-DD44-E102634777B2}"/>
              </a:ext>
            </a:extLst>
          </p:cNvPr>
          <p:cNvSpPr txBox="1"/>
          <p:nvPr/>
        </p:nvSpPr>
        <p:spPr>
          <a:xfrm>
            <a:off x="2637863" y="2046584"/>
            <a:ext cx="7180272" cy="400110"/>
          </a:xfrm>
          <a:prstGeom prst="rect">
            <a:avLst/>
          </a:prstGeom>
          <a:noFill/>
        </p:spPr>
        <p:txBody>
          <a:bodyPr wrap="square" rtlCol="0">
            <a:spAutoFit/>
          </a:bodyPr>
          <a:lstStyle/>
          <a:p>
            <a:pPr algn="ctr"/>
            <a:r>
              <a:rPr lang="tr-TR" sz="2000" b="1" dirty="0">
                <a:latin typeface="Poppins" panose="00000500000000000000" pitchFamily="2" charset="-94"/>
                <a:cs typeface="Poppins" panose="00000500000000000000" pitchFamily="2" charset="-94"/>
              </a:rPr>
              <a:t>Ulaşımı Kolay Yerler</a:t>
            </a:r>
          </a:p>
        </p:txBody>
      </p:sp>
      <p:sp>
        <p:nvSpPr>
          <p:cNvPr id="2" name="Metin kutusu 1">
            <a:extLst>
              <a:ext uri="{FF2B5EF4-FFF2-40B4-BE49-F238E27FC236}">
                <a16:creationId xmlns:a16="http://schemas.microsoft.com/office/drawing/2014/main" id="{FA9A857A-FBFA-5E39-F210-7D294A98B174}"/>
              </a:ext>
            </a:extLst>
          </p:cNvPr>
          <p:cNvSpPr txBox="1"/>
          <p:nvPr/>
        </p:nvSpPr>
        <p:spPr>
          <a:xfrm>
            <a:off x="994787" y="5669564"/>
            <a:ext cx="10138787" cy="276999"/>
          </a:xfrm>
          <a:prstGeom prst="rect">
            <a:avLst/>
          </a:prstGeom>
          <a:noFill/>
        </p:spPr>
        <p:txBody>
          <a:bodyPr wrap="square" rtlCol="0">
            <a:spAutoFit/>
          </a:bodyPr>
          <a:lstStyle/>
          <a:p>
            <a:r>
              <a:rPr lang="en-US" sz="1200" b="0" i="0" dirty="0">
                <a:solidFill>
                  <a:schemeClr val="bg2">
                    <a:lumMod val="75000"/>
                  </a:schemeClr>
                </a:solidFill>
                <a:effectLst/>
                <a:latin typeface="Poppins" panose="00000500000000000000" pitchFamily="2" charset="-94"/>
                <a:cs typeface="Poppins" panose="00000500000000000000" pitchFamily="2" charset="-94"/>
              </a:rPr>
              <a:t>Kaynak: Nagy, H., &amp; Torres, A. (2019). The Coffee Shop Industry: A Market Analysis. Journal of Entrepreneurship Education, 22(2), 1-10.</a:t>
            </a:r>
            <a:endParaRPr lang="en-US" sz="1200" dirty="0">
              <a:solidFill>
                <a:schemeClr val="bg2">
                  <a:lumMod val="75000"/>
                </a:schemeClr>
              </a:solidFill>
              <a:latin typeface="Poppins" panose="00000500000000000000" pitchFamily="2" charset="-94"/>
              <a:cs typeface="Poppins" panose="00000500000000000000" pitchFamily="2" charset="-94"/>
            </a:endParaRPr>
          </a:p>
        </p:txBody>
      </p:sp>
    </p:spTree>
    <p:extLst>
      <p:ext uri="{BB962C8B-B14F-4D97-AF65-F5344CB8AC3E}">
        <p14:creationId xmlns:p14="http://schemas.microsoft.com/office/powerpoint/2010/main" val="11766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416490">
            <a:off x="-1716141" y="-1382354"/>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701734">
            <a:off x="5369764" y="3550051"/>
            <a:ext cx="7536429" cy="4300018"/>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603333" y="1328682"/>
            <a:ext cx="10985334" cy="5055959"/>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Oval 2">
            <a:extLst>
              <a:ext uri="{FF2B5EF4-FFF2-40B4-BE49-F238E27FC236}">
                <a16:creationId xmlns:a16="http://schemas.microsoft.com/office/drawing/2014/main" id="{E29EC790-E81C-4749-7F1A-64F99B988D15}"/>
              </a:ext>
            </a:extLst>
          </p:cNvPr>
          <p:cNvSpPr/>
          <p:nvPr/>
        </p:nvSpPr>
        <p:spPr>
          <a:xfrm>
            <a:off x="1213536" y="267560"/>
            <a:ext cx="2320657" cy="2278869"/>
          </a:xfrm>
          <a:prstGeom prst="ellipse">
            <a:avLst/>
          </a:prstGeom>
          <a:solidFill>
            <a:srgbClr val="304BD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solidFill>
                  <a:schemeClr val="bg1"/>
                </a:solidFill>
                <a:latin typeface="Poppins" panose="00000500000000000000" pitchFamily="2" charset="-94"/>
                <a:cs typeface="Poppins" panose="00000500000000000000" pitchFamily="2" charset="-94"/>
              </a:rPr>
              <a:t>Kiralama Maaliyetleri</a:t>
            </a:r>
          </a:p>
        </p:txBody>
      </p:sp>
      <p:sp>
        <p:nvSpPr>
          <p:cNvPr id="5" name="Metin kutusu 4">
            <a:extLst>
              <a:ext uri="{FF2B5EF4-FFF2-40B4-BE49-F238E27FC236}">
                <a16:creationId xmlns:a16="http://schemas.microsoft.com/office/drawing/2014/main" id="{657777CE-728E-F428-8F70-2A40A35CD441}"/>
              </a:ext>
            </a:extLst>
          </p:cNvPr>
          <p:cNvSpPr txBox="1"/>
          <p:nvPr/>
        </p:nvSpPr>
        <p:spPr>
          <a:xfrm>
            <a:off x="2637863" y="2724984"/>
            <a:ext cx="7180272" cy="2585323"/>
          </a:xfrm>
          <a:prstGeom prst="rect">
            <a:avLst/>
          </a:prstGeom>
          <a:noFill/>
        </p:spPr>
        <p:txBody>
          <a:bodyPr wrap="square" rtlCol="0">
            <a:spAutoFit/>
          </a:bodyPr>
          <a:lstStyle/>
          <a:p>
            <a:pPr algn="ctr"/>
            <a:r>
              <a:rPr lang="tr-TR" i="0" dirty="0">
                <a:effectLst/>
                <a:latin typeface="Poppins" panose="00000500000000000000" pitchFamily="2" charset="-94"/>
                <a:cs typeface="Poppins" panose="00000500000000000000" pitchFamily="2" charset="-94"/>
              </a:rPr>
              <a:t>Yine bazı araştırmalar gösteriyor ki </a:t>
            </a:r>
            <a:r>
              <a:rPr lang="tr-TR" i="0" dirty="0" err="1">
                <a:effectLst/>
                <a:latin typeface="Poppins" panose="00000500000000000000" pitchFamily="2" charset="-94"/>
                <a:cs typeface="Poppins" panose="00000500000000000000" pitchFamily="2" charset="-94"/>
              </a:rPr>
              <a:t>sosyo</a:t>
            </a:r>
            <a:r>
              <a:rPr lang="tr-TR" i="0" dirty="0">
                <a:effectLst/>
                <a:latin typeface="Poppins" panose="00000500000000000000" pitchFamily="2" charset="-94"/>
                <a:cs typeface="Poppins" panose="00000500000000000000" pitchFamily="2" charset="-94"/>
              </a:rPr>
              <a:t>-ekonomik düzeyi yüksek olan yerlerin kira maaliyetleri de bir o kadar yüksek oluyor. Kahve dükkanı açmak için her ne kadar uygun yerler </a:t>
            </a:r>
            <a:r>
              <a:rPr lang="tr-TR" i="0" dirty="0" err="1">
                <a:effectLst/>
                <a:latin typeface="Poppins" panose="00000500000000000000" pitchFamily="2" charset="-94"/>
                <a:cs typeface="Poppins" panose="00000500000000000000" pitchFamily="2" charset="-94"/>
              </a:rPr>
              <a:t>sosyo</a:t>
            </a:r>
            <a:r>
              <a:rPr lang="tr-TR" i="0" dirty="0">
                <a:effectLst/>
                <a:latin typeface="Poppins" panose="00000500000000000000" pitchFamily="2" charset="-94"/>
                <a:cs typeface="Poppins" panose="00000500000000000000" pitchFamily="2" charset="-94"/>
              </a:rPr>
              <a:t>-ekonomik statü puanları yüksek olan yerler olsa da kira maaliyetleri de yüksek olacaktır.</a:t>
            </a:r>
          </a:p>
          <a:p>
            <a:pPr algn="ctr"/>
            <a:endParaRPr lang="tr-TR" dirty="0">
              <a:latin typeface="Poppins" panose="00000500000000000000" pitchFamily="2" charset="-94"/>
              <a:cs typeface="Poppins" panose="00000500000000000000" pitchFamily="2" charset="-94"/>
            </a:endParaRPr>
          </a:p>
          <a:p>
            <a:pPr algn="ctr"/>
            <a:r>
              <a:rPr lang="tr-TR" dirty="0">
                <a:latin typeface="Poppins" panose="00000500000000000000" pitchFamily="2" charset="-94"/>
                <a:cs typeface="Poppins" panose="00000500000000000000" pitchFamily="2" charset="-94"/>
              </a:rPr>
              <a:t>Bu nedenle çeşitli şeylerden feragat ederek daha düşük </a:t>
            </a:r>
            <a:r>
              <a:rPr lang="tr-TR" dirty="0" err="1">
                <a:latin typeface="Poppins" panose="00000500000000000000" pitchFamily="2" charset="-94"/>
                <a:cs typeface="Poppins" panose="00000500000000000000" pitchFamily="2" charset="-94"/>
              </a:rPr>
              <a:t>maaliyetli</a:t>
            </a:r>
            <a:r>
              <a:rPr lang="tr-TR" dirty="0">
                <a:latin typeface="Poppins" panose="00000500000000000000" pitchFamily="2" charset="-94"/>
                <a:cs typeface="Poppins" panose="00000500000000000000" pitchFamily="2" charset="-94"/>
              </a:rPr>
              <a:t> yerler bulunabilir ki bu da ayrı bir </a:t>
            </a:r>
            <a:r>
              <a:rPr lang="tr-TR" b="1" dirty="0">
                <a:latin typeface="Poppins" panose="00000500000000000000" pitchFamily="2" charset="-94"/>
                <a:cs typeface="Poppins" panose="00000500000000000000" pitchFamily="2" charset="-94"/>
              </a:rPr>
              <a:t>optimizasyon </a:t>
            </a:r>
            <a:r>
              <a:rPr lang="tr-TR" dirty="0">
                <a:latin typeface="Poppins" panose="00000500000000000000" pitchFamily="2" charset="-94"/>
                <a:cs typeface="Poppins" panose="00000500000000000000" pitchFamily="2" charset="-94"/>
              </a:rPr>
              <a:t>konusudur.</a:t>
            </a:r>
          </a:p>
        </p:txBody>
      </p:sp>
      <p:sp>
        <p:nvSpPr>
          <p:cNvPr id="12" name="Metin kutusu 11">
            <a:extLst>
              <a:ext uri="{FF2B5EF4-FFF2-40B4-BE49-F238E27FC236}">
                <a16:creationId xmlns:a16="http://schemas.microsoft.com/office/drawing/2014/main" id="{47F488EA-FDB1-53F6-DD44-E102634777B2}"/>
              </a:ext>
            </a:extLst>
          </p:cNvPr>
          <p:cNvSpPr txBox="1"/>
          <p:nvPr/>
        </p:nvSpPr>
        <p:spPr>
          <a:xfrm>
            <a:off x="2637863" y="2046584"/>
            <a:ext cx="7180272" cy="400110"/>
          </a:xfrm>
          <a:prstGeom prst="rect">
            <a:avLst/>
          </a:prstGeom>
          <a:noFill/>
        </p:spPr>
        <p:txBody>
          <a:bodyPr wrap="square" rtlCol="0">
            <a:spAutoFit/>
          </a:bodyPr>
          <a:lstStyle/>
          <a:p>
            <a:pPr algn="ctr"/>
            <a:r>
              <a:rPr lang="tr-TR" sz="2000" b="1" dirty="0">
                <a:latin typeface="Poppins" panose="00000500000000000000" pitchFamily="2" charset="-94"/>
                <a:cs typeface="Poppins" panose="00000500000000000000" pitchFamily="2" charset="-94"/>
              </a:rPr>
              <a:t>Dengeli Kira</a:t>
            </a:r>
          </a:p>
        </p:txBody>
      </p:sp>
      <p:sp>
        <p:nvSpPr>
          <p:cNvPr id="2" name="Metin kutusu 1">
            <a:extLst>
              <a:ext uri="{FF2B5EF4-FFF2-40B4-BE49-F238E27FC236}">
                <a16:creationId xmlns:a16="http://schemas.microsoft.com/office/drawing/2014/main" id="{FA9A857A-FBFA-5E39-F210-7D294A98B174}"/>
              </a:ext>
            </a:extLst>
          </p:cNvPr>
          <p:cNvSpPr txBox="1"/>
          <p:nvPr/>
        </p:nvSpPr>
        <p:spPr>
          <a:xfrm>
            <a:off x="1402466" y="5669564"/>
            <a:ext cx="9387068" cy="276999"/>
          </a:xfrm>
          <a:prstGeom prst="rect">
            <a:avLst/>
          </a:prstGeom>
          <a:noFill/>
        </p:spPr>
        <p:txBody>
          <a:bodyPr wrap="square" rtlCol="0">
            <a:spAutoFit/>
          </a:bodyPr>
          <a:lstStyle/>
          <a:p>
            <a:r>
              <a:rPr lang="en-US" sz="1200" b="0" i="0" dirty="0">
                <a:solidFill>
                  <a:schemeClr val="bg2">
                    <a:lumMod val="75000"/>
                  </a:schemeClr>
                </a:solidFill>
                <a:effectLst/>
                <a:latin typeface="Poppins" panose="00000500000000000000" pitchFamily="2" charset="-94"/>
                <a:cs typeface="Poppins" panose="00000500000000000000" pitchFamily="2" charset="-94"/>
              </a:rPr>
              <a:t>Kaynak: Lee, K. H., &amp; Kim, H. J. (2019). Strategic location selection of coffee shops in Seoul, Korea. Sustainability, 11(14), 3911.</a:t>
            </a:r>
            <a:endParaRPr lang="en-US" sz="1200" dirty="0">
              <a:solidFill>
                <a:schemeClr val="bg2">
                  <a:lumMod val="75000"/>
                </a:schemeClr>
              </a:solidFill>
              <a:latin typeface="Poppins" panose="00000500000000000000" pitchFamily="2" charset="-94"/>
              <a:cs typeface="Poppins" panose="00000500000000000000" pitchFamily="2" charset="-94"/>
            </a:endParaRPr>
          </a:p>
        </p:txBody>
      </p:sp>
    </p:spTree>
    <p:extLst>
      <p:ext uri="{BB962C8B-B14F-4D97-AF65-F5344CB8AC3E}">
        <p14:creationId xmlns:p14="http://schemas.microsoft.com/office/powerpoint/2010/main" val="3064621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4065449">
            <a:off x="-2971876" y="1986578"/>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084959">
            <a:off x="7627735" y="1356852"/>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603333" y="1326112"/>
            <a:ext cx="10985334" cy="5055959"/>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0" name="Dikdörtgen: Köşeleri Yuvarlatılmış 9">
            <a:extLst>
              <a:ext uri="{FF2B5EF4-FFF2-40B4-BE49-F238E27FC236}">
                <a16:creationId xmlns:a16="http://schemas.microsoft.com/office/drawing/2014/main" id="{55E9C3E0-4E5F-91E9-0565-C64381A225D9}"/>
              </a:ext>
            </a:extLst>
          </p:cNvPr>
          <p:cNvSpPr/>
          <p:nvPr/>
        </p:nvSpPr>
        <p:spPr>
          <a:xfrm>
            <a:off x="1015691" y="1971917"/>
            <a:ext cx="5435351" cy="570151"/>
          </a:xfrm>
          <a:prstGeom prst="roundRect">
            <a:avLst>
              <a:gd name="adj" fmla="val 50000"/>
            </a:avLst>
          </a:prstGeom>
          <a:solidFill>
            <a:srgbClr val="304B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latin typeface="Poppins" panose="00000500000000000000" pitchFamily="2" charset="-94"/>
                <a:cs typeface="Poppins" panose="00000500000000000000" pitchFamily="2" charset="-94"/>
              </a:rPr>
              <a:t>Yüksek Gelir Düzeyi &amp; Yüksek Eğitim Düzeyi</a:t>
            </a:r>
          </a:p>
        </p:txBody>
      </p:sp>
      <p:sp>
        <p:nvSpPr>
          <p:cNvPr id="11" name="Dikdörtgen: Köşeleri Yuvarlatılmış 10">
            <a:extLst>
              <a:ext uri="{FF2B5EF4-FFF2-40B4-BE49-F238E27FC236}">
                <a16:creationId xmlns:a16="http://schemas.microsoft.com/office/drawing/2014/main" id="{85965266-6A01-6FD5-A9C7-60BA276A2655}"/>
              </a:ext>
            </a:extLst>
          </p:cNvPr>
          <p:cNvSpPr/>
          <p:nvPr/>
        </p:nvSpPr>
        <p:spPr>
          <a:xfrm>
            <a:off x="1015692" y="2831166"/>
            <a:ext cx="3660919" cy="570151"/>
          </a:xfrm>
          <a:prstGeom prst="roundRect">
            <a:avLst>
              <a:gd name="adj" fmla="val 50000"/>
            </a:avLst>
          </a:prstGeom>
          <a:solidFill>
            <a:srgbClr val="304B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latin typeface="Poppins" panose="00000500000000000000" pitchFamily="2" charset="-94"/>
                <a:cs typeface="Poppins" panose="00000500000000000000" pitchFamily="2" charset="-94"/>
              </a:rPr>
              <a:t>Genç &amp; Orta Yaşlı İnsanlar</a:t>
            </a:r>
          </a:p>
        </p:txBody>
      </p:sp>
      <p:sp>
        <p:nvSpPr>
          <p:cNvPr id="13" name="Dikdörtgen: Köşeleri Yuvarlatılmış 12">
            <a:extLst>
              <a:ext uri="{FF2B5EF4-FFF2-40B4-BE49-F238E27FC236}">
                <a16:creationId xmlns:a16="http://schemas.microsoft.com/office/drawing/2014/main" id="{4EC2EFE3-B0AE-25BE-DE31-008672C878D2}"/>
              </a:ext>
            </a:extLst>
          </p:cNvPr>
          <p:cNvSpPr/>
          <p:nvPr/>
        </p:nvSpPr>
        <p:spPr>
          <a:xfrm>
            <a:off x="1015692" y="3690415"/>
            <a:ext cx="2320170" cy="570152"/>
          </a:xfrm>
          <a:prstGeom prst="roundRect">
            <a:avLst>
              <a:gd name="adj" fmla="val 50000"/>
            </a:avLst>
          </a:prstGeom>
          <a:solidFill>
            <a:srgbClr val="304B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latin typeface="Poppins" panose="00000500000000000000" pitchFamily="2" charset="-94"/>
                <a:cs typeface="Poppins" panose="00000500000000000000" pitchFamily="2" charset="-94"/>
              </a:rPr>
              <a:t>Yoğun Nüfuslu</a:t>
            </a:r>
          </a:p>
        </p:txBody>
      </p:sp>
      <p:sp>
        <p:nvSpPr>
          <p:cNvPr id="15" name="Dikdörtgen: Köşeleri Yuvarlatılmış 14">
            <a:extLst>
              <a:ext uri="{FF2B5EF4-FFF2-40B4-BE49-F238E27FC236}">
                <a16:creationId xmlns:a16="http://schemas.microsoft.com/office/drawing/2014/main" id="{245052D1-CE1D-7A3A-0DFB-826A44C1E33A}"/>
              </a:ext>
            </a:extLst>
          </p:cNvPr>
          <p:cNvSpPr/>
          <p:nvPr/>
        </p:nvSpPr>
        <p:spPr>
          <a:xfrm>
            <a:off x="1015691" y="4549665"/>
            <a:ext cx="2958289" cy="570151"/>
          </a:xfrm>
          <a:prstGeom prst="roundRect">
            <a:avLst>
              <a:gd name="adj" fmla="val 50000"/>
            </a:avLst>
          </a:prstGeom>
          <a:solidFill>
            <a:srgbClr val="304B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latin typeface="Poppins" panose="00000500000000000000" pitchFamily="2" charset="-94"/>
                <a:cs typeface="Poppins" panose="00000500000000000000" pitchFamily="2" charset="-94"/>
              </a:rPr>
              <a:t>Ulaşımı Kolay Yerler</a:t>
            </a:r>
          </a:p>
        </p:txBody>
      </p:sp>
      <p:sp>
        <p:nvSpPr>
          <p:cNvPr id="16" name="Dikdörtgen: Köşeleri Yuvarlatılmış 15">
            <a:extLst>
              <a:ext uri="{FF2B5EF4-FFF2-40B4-BE49-F238E27FC236}">
                <a16:creationId xmlns:a16="http://schemas.microsoft.com/office/drawing/2014/main" id="{68A15635-C135-2991-1C18-72D34422B310}"/>
              </a:ext>
            </a:extLst>
          </p:cNvPr>
          <p:cNvSpPr/>
          <p:nvPr/>
        </p:nvSpPr>
        <p:spPr>
          <a:xfrm>
            <a:off x="1015691" y="5408915"/>
            <a:ext cx="2404709" cy="549254"/>
          </a:xfrm>
          <a:prstGeom prst="roundRect">
            <a:avLst>
              <a:gd name="adj" fmla="val 50000"/>
            </a:avLst>
          </a:prstGeom>
          <a:solidFill>
            <a:srgbClr val="304B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latin typeface="Poppins" panose="00000500000000000000" pitchFamily="2" charset="-94"/>
                <a:cs typeface="Poppins" panose="00000500000000000000" pitchFamily="2" charset="-94"/>
              </a:rPr>
              <a:t>Dengeli Kira</a:t>
            </a:r>
          </a:p>
        </p:txBody>
      </p:sp>
      <p:sp>
        <p:nvSpPr>
          <p:cNvPr id="17" name="Metin kutusu 16">
            <a:extLst>
              <a:ext uri="{FF2B5EF4-FFF2-40B4-BE49-F238E27FC236}">
                <a16:creationId xmlns:a16="http://schemas.microsoft.com/office/drawing/2014/main" id="{1B9AEDBC-9180-3670-9600-F8999261EC71}"/>
              </a:ext>
            </a:extLst>
          </p:cNvPr>
          <p:cNvSpPr txBox="1"/>
          <p:nvPr/>
        </p:nvSpPr>
        <p:spPr>
          <a:xfrm>
            <a:off x="6712675" y="2397753"/>
            <a:ext cx="4075432" cy="2585323"/>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Lokasyon seçimi öncesi gerekli analizler yapmadan önce çeşitli kaynaklardan kahve dükkanı açmamıza yönelik nasıl bir yol izlememizin teknik olarak haritasını çıkarmaya çalıştım. </a:t>
            </a:r>
          </a:p>
          <a:p>
            <a:pPr algn="ctr"/>
            <a:r>
              <a:rPr lang="tr-TR" dirty="0">
                <a:latin typeface="Poppins" panose="00000500000000000000" pitchFamily="2" charset="-94"/>
                <a:cs typeface="Poppins" panose="00000500000000000000" pitchFamily="2" charset="-94"/>
              </a:rPr>
              <a:t>Bu adımdan sonra verilerin analizi ve teknik anlamda çizilen haritanın takibi yapılacaktır.</a:t>
            </a:r>
          </a:p>
        </p:txBody>
      </p:sp>
      <p:sp>
        <p:nvSpPr>
          <p:cNvPr id="2" name="Dikdörtgen: Köşeleri Yuvarlatılmış 1">
            <a:extLst>
              <a:ext uri="{FF2B5EF4-FFF2-40B4-BE49-F238E27FC236}">
                <a16:creationId xmlns:a16="http://schemas.microsoft.com/office/drawing/2014/main" id="{57543CC7-FC05-984F-920E-9D2328A98DD8}"/>
              </a:ext>
            </a:extLst>
          </p:cNvPr>
          <p:cNvSpPr/>
          <p:nvPr/>
        </p:nvSpPr>
        <p:spPr>
          <a:xfrm>
            <a:off x="2918808" y="316981"/>
            <a:ext cx="6354384"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Lokasyon Seçimi Özet Çıkarımlar</a:t>
            </a:r>
          </a:p>
        </p:txBody>
      </p:sp>
    </p:spTree>
    <p:extLst>
      <p:ext uri="{BB962C8B-B14F-4D97-AF65-F5344CB8AC3E}">
        <p14:creationId xmlns:p14="http://schemas.microsoft.com/office/powerpoint/2010/main" val="26905710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052A4B05-9049-1C78-2842-154FD1C9F20C}"/>
              </a:ext>
            </a:extLst>
          </p:cNvPr>
          <p:cNvSpPr txBox="1"/>
          <p:nvPr/>
        </p:nvSpPr>
        <p:spPr>
          <a:xfrm>
            <a:off x="2564957" y="2540587"/>
            <a:ext cx="8877404" cy="1446550"/>
          </a:xfrm>
          <a:prstGeom prst="rect">
            <a:avLst/>
          </a:prstGeom>
          <a:noFill/>
        </p:spPr>
        <p:txBody>
          <a:bodyPr wrap="square" rtlCol="0">
            <a:spAutoFit/>
          </a:bodyPr>
          <a:lstStyle/>
          <a:p>
            <a:r>
              <a:rPr lang="tr-TR" sz="4400" spc="300" dirty="0">
                <a:solidFill>
                  <a:srgbClr val="304BD7"/>
                </a:solidFill>
                <a:latin typeface="Poppins Black" panose="00000A00000000000000" pitchFamily="2" charset="-94"/>
                <a:cs typeface="Poppins Black" panose="00000A00000000000000" pitchFamily="2" charset="-94"/>
              </a:rPr>
              <a:t>Verilerin Görselleştirilmesi</a:t>
            </a:r>
          </a:p>
        </p:txBody>
      </p:sp>
      <p:pic>
        <p:nvPicPr>
          <p:cNvPr id="5" name="Resim 4">
            <a:extLst>
              <a:ext uri="{FF2B5EF4-FFF2-40B4-BE49-F238E27FC236}">
                <a16:creationId xmlns:a16="http://schemas.microsoft.com/office/drawing/2014/main" id="{F271248C-880D-0610-201E-BF47A1D553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2219792">
            <a:off x="5218787" y="-2176563"/>
            <a:ext cx="9278880" cy="6093803"/>
          </a:xfrm>
          <a:prstGeom prst="rect">
            <a:avLst/>
          </a:prstGeom>
        </p:spPr>
      </p:pic>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058932">
            <a:off x="1261810" y="4700383"/>
            <a:ext cx="7743749" cy="5085622"/>
          </a:xfrm>
          <a:prstGeom prst="rect">
            <a:avLst/>
          </a:prstGeom>
        </p:spPr>
      </p:pic>
      <p:pic>
        <p:nvPicPr>
          <p:cNvPr id="8" name="Resim 7">
            <a:extLst>
              <a:ext uri="{FF2B5EF4-FFF2-40B4-BE49-F238E27FC236}">
                <a16:creationId xmlns:a16="http://schemas.microsoft.com/office/drawing/2014/main" id="{5350503C-1090-15A9-EB26-57BA0A9C9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316481">
            <a:off x="-2623266" y="-3853773"/>
            <a:ext cx="8640039" cy="4929700"/>
          </a:xfrm>
          <a:prstGeom prst="rect">
            <a:avLst/>
          </a:prstGeom>
        </p:spPr>
      </p:pic>
      <p:sp>
        <p:nvSpPr>
          <p:cNvPr id="3" name="Oval 2">
            <a:extLst>
              <a:ext uri="{FF2B5EF4-FFF2-40B4-BE49-F238E27FC236}">
                <a16:creationId xmlns:a16="http://schemas.microsoft.com/office/drawing/2014/main" id="{B441A139-8E92-7C06-7564-D30376511005}"/>
              </a:ext>
            </a:extLst>
          </p:cNvPr>
          <p:cNvSpPr/>
          <p:nvPr/>
        </p:nvSpPr>
        <p:spPr>
          <a:xfrm>
            <a:off x="903947" y="2540587"/>
            <a:ext cx="1292559" cy="1292559"/>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4400" b="1" dirty="0">
                <a:solidFill>
                  <a:srgbClr val="304BD7"/>
                </a:solidFill>
                <a:latin typeface="Poppins" panose="00000500000000000000" pitchFamily="2" charset="-94"/>
                <a:cs typeface="Poppins" panose="00000500000000000000" pitchFamily="2" charset="-94"/>
              </a:rPr>
              <a:t>03</a:t>
            </a:r>
          </a:p>
        </p:txBody>
      </p:sp>
    </p:spTree>
    <p:extLst>
      <p:ext uri="{BB962C8B-B14F-4D97-AF65-F5344CB8AC3E}">
        <p14:creationId xmlns:p14="http://schemas.microsoft.com/office/powerpoint/2010/main" val="25328534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065449">
            <a:off x="-2930842" y="1558134"/>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9084959">
            <a:off x="7627735" y="1356852"/>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7" name="Resim 6">
            <a:extLst>
              <a:ext uri="{FF2B5EF4-FFF2-40B4-BE49-F238E27FC236}">
                <a16:creationId xmlns:a16="http://schemas.microsoft.com/office/drawing/2014/main" id="{E56CBCE9-0937-52C5-52CA-DAE5BB307E92}"/>
              </a:ext>
            </a:extLst>
          </p:cNvPr>
          <p:cNvPicPr>
            <a:picLocks noChangeAspect="1"/>
          </p:cNvPicPr>
          <p:nvPr/>
        </p:nvPicPr>
        <p:blipFill>
          <a:blip r:embed="rId5"/>
          <a:stretch>
            <a:fillRect/>
          </a:stretch>
        </p:blipFill>
        <p:spPr>
          <a:xfrm>
            <a:off x="1386540" y="1393376"/>
            <a:ext cx="4059508" cy="2686115"/>
          </a:xfrm>
          <a:prstGeom prst="rect">
            <a:avLst/>
          </a:prstGeom>
        </p:spPr>
      </p:pic>
      <p:pic>
        <p:nvPicPr>
          <p:cNvPr id="12" name="Resim 11">
            <a:extLst>
              <a:ext uri="{FF2B5EF4-FFF2-40B4-BE49-F238E27FC236}">
                <a16:creationId xmlns:a16="http://schemas.microsoft.com/office/drawing/2014/main" id="{D9FCB5C7-3D98-4926-9C48-9763E67597AA}"/>
              </a:ext>
            </a:extLst>
          </p:cNvPr>
          <p:cNvPicPr>
            <a:picLocks noChangeAspect="1"/>
          </p:cNvPicPr>
          <p:nvPr/>
        </p:nvPicPr>
        <p:blipFill>
          <a:blip r:embed="rId6"/>
          <a:stretch>
            <a:fillRect/>
          </a:stretch>
        </p:blipFill>
        <p:spPr>
          <a:xfrm>
            <a:off x="1633171" y="4046868"/>
            <a:ext cx="9272774" cy="2521104"/>
          </a:xfrm>
          <a:prstGeom prst="rect">
            <a:avLst/>
          </a:prstGeom>
        </p:spPr>
      </p:pic>
      <p:pic>
        <p:nvPicPr>
          <p:cNvPr id="19" name="Resim 18">
            <a:extLst>
              <a:ext uri="{FF2B5EF4-FFF2-40B4-BE49-F238E27FC236}">
                <a16:creationId xmlns:a16="http://schemas.microsoft.com/office/drawing/2014/main" id="{A37AB7C0-07C0-18E0-E601-9B44CB02DD95}"/>
              </a:ext>
            </a:extLst>
          </p:cNvPr>
          <p:cNvPicPr>
            <a:picLocks noChangeAspect="1"/>
          </p:cNvPicPr>
          <p:nvPr/>
        </p:nvPicPr>
        <p:blipFill>
          <a:blip r:embed="rId7"/>
          <a:stretch>
            <a:fillRect/>
          </a:stretch>
        </p:blipFill>
        <p:spPr>
          <a:xfrm>
            <a:off x="5446048" y="1393376"/>
            <a:ext cx="5377309" cy="2756435"/>
          </a:xfrm>
          <a:prstGeom prst="rect">
            <a:avLst/>
          </a:prstGeom>
        </p:spPr>
      </p:pic>
      <p:sp>
        <p:nvSpPr>
          <p:cNvPr id="2" name="Dikdörtgen: Köşeleri Yuvarlatılmış 1">
            <a:extLst>
              <a:ext uri="{FF2B5EF4-FFF2-40B4-BE49-F238E27FC236}">
                <a16:creationId xmlns:a16="http://schemas.microsoft.com/office/drawing/2014/main" id="{FB15EBAF-4CD7-D39D-4EC2-60F60AEB948A}"/>
              </a:ext>
            </a:extLst>
          </p:cNvPr>
          <p:cNvSpPr/>
          <p:nvPr/>
        </p:nvSpPr>
        <p:spPr>
          <a:xfrm>
            <a:off x="2918808" y="135507"/>
            <a:ext cx="6354384" cy="1121048"/>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Verilerin Görselleştirilmesi</a:t>
            </a:r>
          </a:p>
        </p:txBody>
      </p:sp>
    </p:spTree>
    <p:extLst>
      <p:ext uri="{BB962C8B-B14F-4D97-AF65-F5344CB8AC3E}">
        <p14:creationId xmlns:p14="http://schemas.microsoft.com/office/powerpoint/2010/main" val="2027441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949322">
            <a:off x="-1084432" y="2399479"/>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097364">
            <a:off x="3519413" y="150804"/>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403444" y="390142"/>
            <a:ext cx="5385109"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err="1">
                <a:solidFill>
                  <a:srgbClr val="304BD7"/>
                </a:solidFill>
                <a:latin typeface="Poppins" panose="00000500000000000000" pitchFamily="2" charset="-94"/>
                <a:cs typeface="Poppins" panose="00000500000000000000" pitchFamily="2" charset="-94"/>
              </a:rPr>
              <a:t>Sosyo</a:t>
            </a:r>
            <a:r>
              <a:rPr lang="tr-TR" sz="3200" b="1" dirty="0">
                <a:solidFill>
                  <a:srgbClr val="304BD7"/>
                </a:solidFill>
                <a:latin typeface="Poppins" panose="00000500000000000000" pitchFamily="2" charset="-94"/>
                <a:cs typeface="Poppins" panose="00000500000000000000" pitchFamily="2" charset="-94"/>
              </a:rPr>
              <a:t>-Ekonomik</a:t>
            </a:r>
          </a:p>
          <a:p>
            <a:pPr algn="ctr"/>
            <a:r>
              <a:rPr lang="tr-TR" sz="3200" b="1" dirty="0">
                <a:solidFill>
                  <a:srgbClr val="304BD7"/>
                </a:solidFill>
                <a:latin typeface="Poppins" panose="00000500000000000000" pitchFamily="2" charset="-94"/>
                <a:cs typeface="Poppins" panose="00000500000000000000" pitchFamily="2" charset="-94"/>
              </a:rPr>
              <a:t>Statüler</a:t>
            </a:r>
          </a:p>
        </p:txBody>
      </p:sp>
      <p:sp>
        <p:nvSpPr>
          <p:cNvPr id="3" name="Metin kutusu 2">
            <a:extLst>
              <a:ext uri="{FF2B5EF4-FFF2-40B4-BE49-F238E27FC236}">
                <a16:creationId xmlns:a16="http://schemas.microsoft.com/office/drawing/2014/main" id="{23001806-F42D-381E-A1C8-510E379E32F1}"/>
              </a:ext>
            </a:extLst>
          </p:cNvPr>
          <p:cNvSpPr txBox="1"/>
          <p:nvPr/>
        </p:nvSpPr>
        <p:spPr>
          <a:xfrm>
            <a:off x="2754775" y="2644164"/>
            <a:ext cx="6238755" cy="2031325"/>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En yüksek SES skoruna sahip ilçeleri mahalle bazlı inceleyecek olursak çok fazla mahalleye bakmamız gerekir. Aynısını nüfus yoğunluğu ve maaliyet için de yapmamız gerekir ki sürekli inceleme yapmak çok zamanımızı alır. Bu nedenle çeşitli ağırlıklandırmalar ile genel bir puan türü bulalım mahalle bazlı ve onları inceleyelim</a:t>
            </a:r>
          </a:p>
        </p:txBody>
      </p:sp>
    </p:spTree>
    <p:extLst>
      <p:ext uri="{BB962C8B-B14F-4D97-AF65-F5344CB8AC3E}">
        <p14:creationId xmlns:p14="http://schemas.microsoft.com/office/powerpoint/2010/main" val="15630261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065449">
            <a:off x="-1386144" y="655489"/>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097364">
            <a:off x="3117479" y="2751361"/>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393802"/>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2646987" y="294459"/>
            <a:ext cx="6898024"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Eşit Ağırlıklandırma Yöntemi</a:t>
            </a:r>
          </a:p>
        </p:txBody>
      </p:sp>
      <p:grpSp>
        <p:nvGrpSpPr>
          <p:cNvPr id="20" name="Grup 19">
            <a:extLst>
              <a:ext uri="{FF2B5EF4-FFF2-40B4-BE49-F238E27FC236}">
                <a16:creationId xmlns:a16="http://schemas.microsoft.com/office/drawing/2014/main" id="{CB924204-526F-E9B3-DCD4-1E63E79D6F6A}"/>
              </a:ext>
            </a:extLst>
          </p:cNvPr>
          <p:cNvGrpSpPr/>
          <p:nvPr/>
        </p:nvGrpSpPr>
        <p:grpSpPr>
          <a:xfrm>
            <a:off x="4943294" y="2021140"/>
            <a:ext cx="5898478" cy="886826"/>
            <a:chOff x="1399151" y="2110989"/>
            <a:chExt cx="5898478" cy="886826"/>
          </a:xfrm>
        </p:grpSpPr>
        <p:sp>
          <p:nvSpPr>
            <p:cNvPr id="3" name="Dikdörtgen: Köşeleri Yuvarlatılmış 2">
              <a:extLst>
                <a:ext uri="{FF2B5EF4-FFF2-40B4-BE49-F238E27FC236}">
                  <a16:creationId xmlns:a16="http://schemas.microsoft.com/office/drawing/2014/main" id="{6B5749A0-EBF3-9AEC-3841-32F6720B99FD}"/>
                </a:ext>
              </a:extLst>
            </p:cNvPr>
            <p:cNvSpPr/>
            <p:nvPr/>
          </p:nvSpPr>
          <p:spPr>
            <a:xfrm>
              <a:off x="1399151" y="2300936"/>
              <a:ext cx="5581752" cy="570151"/>
            </a:xfrm>
            <a:prstGeom prst="roundRect">
              <a:avLst>
                <a:gd name="adj" fmla="val 50000"/>
              </a:avLst>
            </a:prstGeom>
            <a:solidFill>
              <a:srgbClr val="304B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err="1">
                  <a:latin typeface="Poppins" panose="00000500000000000000" pitchFamily="2" charset="-94"/>
                  <a:cs typeface="Poppins" panose="00000500000000000000" pitchFamily="2" charset="-94"/>
                </a:rPr>
                <a:t>Sosyo</a:t>
              </a:r>
              <a:r>
                <a:rPr lang="tr-TR" b="1" dirty="0">
                  <a:latin typeface="Poppins" panose="00000500000000000000" pitchFamily="2" charset="-94"/>
                  <a:cs typeface="Poppins" panose="00000500000000000000" pitchFamily="2" charset="-94"/>
                </a:rPr>
                <a:t>-Ekonomik Statü Puanı</a:t>
              </a:r>
            </a:p>
          </p:txBody>
        </p:sp>
        <p:sp>
          <p:nvSpPr>
            <p:cNvPr id="16" name="Oval 15">
              <a:extLst>
                <a:ext uri="{FF2B5EF4-FFF2-40B4-BE49-F238E27FC236}">
                  <a16:creationId xmlns:a16="http://schemas.microsoft.com/office/drawing/2014/main" id="{1FB84ABC-22F3-3018-F0A5-EEBA89E36929}"/>
                </a:ext>
              </a:extLst>
            </p:cNvPr>
            <p:cNvSpPr/>
            <p:nvPr/>
          </p:nvSpPr>
          <p:spPr>
            <a:xfrm>
              <a:off x="6430578" y="2110989"/>
              <a:ext cx="867051" cy="886826"/>
            </a:xfrm>
            <a:prstGeom prst="ellipse">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600" b="1" dirty="0">
                  <a:solidFill>
                    <a:srgbClr val="304BD7"/>
                  </a:solidFill>
                  <a:latin typeface="Poppins" panose="00000500000000000000" pitchFamily="2" charset="-94"/>
                  <a:cs typeface="Poppins" panose="00000500000000000000" pitchFamily="2" charset="-94"/>
                </a:rPr>
                <a:t>%25</a:t>
              </a:r>
            </a:p>
          </p:txBody>
        </p:sp>
      </p:grpSp>
      <p:grpSp>
        <p:nvGrpSpPr>
          <p:cNvPr id="21" name="Grup 20">
            <a:extLst>
              <a:ext uri="{FF2B5EF4-FFF2-40B4-BE49-F238E27FC236}">
                <a16:creationId xmlns:a16="http://schemas.microsoft.com/office/drawing/2014/main" id="{44E0725B-195C-60D1-AF1E-8B00EE977C86}"/>
              </a:ext>
            </a:extLst>
          </p:cNvPr>
          <p:cNvGrpSpPr/>
          <p:nvPr/>
        </p:nvGrpSpPr>
        <p:grpSpPr>
          <a:xfrm>
            <a:off x="3820728" y="3070255"/>
            <a:ext cx="5898478" cy="886826"/>
            <a:chOff x="1399151" y="3160104"/>
            <a:chExt cx="5898478" cy="886826"/>
          </a:xfrm>
        </p:grpSpPr>
        <p:sp>
          <p:nvSpPr>
            <p:cNvPr id="11" name="Dikdörtgen: Köşeleri Yuvarlatılmış 10">
              <a:extLst>
                <a:ext uri="{FF2B5EF4-FFF2-40B4-BE49-F238E27FC236}">
                  <a16:creationId xmlns:a16="http://schemas.microsoft.com/office/drawing/2014/main" id="{C1E2C222-EB90-1BFA-9FF6-A066681AEC8B}"/>
                </a:ext>
              </a:extLst>
            </p:cNvPr>
            <p:cNvSpPr/>
            <p:nvPr/>
          </p:nvSpPr>
          <p:spPr>
            <a:xfrm>
              <a:off x="1399151" y="3355584"/>
              <a:ext cx="5581752" cy="570151"/>
            </a:xfrm>
            <a:prstGeom prst="roundRect">
              <a:avLst>
                <a:gd name="adj" fmla="val 50000"/>
              </a:avLst>
            </a:prstGeom>
            <a:solidFill>
              <a:srgbClr val="304B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latin typeface="Poppins" panose="00000500000000000000" pitchFamily="2" charset="-94"/>
                  <a:cs typeface="Poppins" panose="00000500000000000000" pitchFamily="2" charset="-94"/>
                </a:rPr>
                <a:t>Nüfus Yoğunluğu</a:t>
              </a:r>
            </a:p>
          </p:txBody>
        </p:sp>
        <p:sp>
          <p:nvSpPr>
            <p:cNvPr id="17" name="Oval 16">
              <a:extLst>
                <a:ext uri="{FF2B5EF4-FFF2-40B4-BE49-F238E27FC236}">
                  <a16:creationId xmlns:a16="http://schemas.microsoft.com/office/drawing/2014/main" id="{5BE3360E-2EAF-D7BE-3A05-E92252113A8D}"/>
                </a:ext>
              </a:extLst>
            </p:cNvPr>
            <p:cNvSpPr/>
            <p:nvPr/>
          </p:nvSpPr>
          <p:spPr>
            <a:xfrm>
              <a:off x="6430578" y="3160104"/>
              <a:ext cx="867051" cy="886826"/>
            </a:xfrm>
            <a:prstGeom prst="ellipse">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600" b="1" dirty="0">
                  <a:solidFill>
                    <a:srgbClr val="304BD7"/>
                  </a:solidFill>
                  <a:latin typeface="Poppins" panose="00000500000000000000" pitchFamily="2" charset="-94"/>
                  <a:cs typeface="Poppins" panose="00000500000000000000" pitchFamily="2" charset="-94"/>
                </a:rPr>
                <a:t>%25</a:t>
              </a:r>
            </a:p>
          </p:txBody>
        </p:sp>
      </p:grpSp>
      <p:grpSp>
        <p:nvGrpSpPr>
          <p:cNvPr id="22" name="Grup 21">
            <a:extLst>
              <a:ext uri="{FF2B5EF4-FFF2-40B4-BE49-F238E27FC236}">
                <a16:creationId xmlns:a16="http://schemas.microsoft.com/office/drawing/2014/main" id="{571710FD-4DFB-DCD0-B82D-2332E02BF990}"/>
              </a:ext>
            </a:extLst>
          </p:cNvPr>
          <p:cNvGrpSpPr/>
          <p:nvPr/>
        </p:nvGrpSpPr>
        <p:grpSpPr>
          <a:xfrm>
            <a:off x="2382178" y="4119370"/>
            <a:ext cx="5898478" cy="886826"/>
            <a:chOff x="1399151" y="4209219"/>
            <a:chExt cx="5898478" cy="886826"/>
          </a:xfrm>
        </p:grpSpPr>
        <p:sp>
          <p:nvSpPr>
            <p:cNvPr id="12" name="Dikdörtgen: Köşeleri Yuvarlatılmış 11">
              <a:extLst>
                <a:ext uri="{FF2B5EF4-FFF2-40B4-BE49-F238E27FC236}">
                  <a16:creationId xmlns:a16="http://schemas.microsoft.com/office/drawing/2014/main" id="{6145CC9E-C2EC-32E2-9AEC-06F97670EA6B}"/>
                </a:ext>
              </a:extLst>
            </p:cNvPr>
            <p:cNvSpPr/>
            <p:nvPr/>
          </p:nvSpPr>
          <p:spPr>
            <a:xfrm>
              <a:off x="1399151" y="4410232"/>
              <a:ext cx="5581752" cy="570151"/>
            </a:xfrm>
            <a:prstGeom prst="roundRect">
              <a:avLst>
                <a:gd name="adj" fmla="val 50000"/>
              </a:avLst>
            </a:prstGeom>
            <a:solidFill>
              <a:srgbClr val="304B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latin typeface="Poppins" panose="00000500000000000000" pitchFamily="2" charset="-94"/>
                  <a:cs typeface="Poppins" panose="00000500000000000000" pitchFamily="2" charset="-94"/>
                </a:rPr>
                <a:t>Nüfus Sayısı</a:t>
              </a:r>
            </a:p>
          </p:txBody>
        </p:sp>
        <p:sp>
          <p:nvSpPr>
            <p:cNvPr id="18" name="Oval 17">
              <a:extLst>
                <a:ext uri="{FF2B5EF4-FFF2-40B4-BE49-F238E27FC236}">
                  <a16:creationId xmlns:a16="http://schemas.microsoft.com/office/drawing/2014/main" id="{692FA542-3194-5313-BAD7-3383B8812A57}"/>
                </a:ext>
              </a:extLst>
            </p:cNvPr>
            <p:cNvSpPr/>
            <p:nvPr/>
          </p:nvSpPr>
          <p:spPr>
            <a:xfrm>
              <a:off x="6430578" y="4209219"/>
              <a:ext cx="867051" cy="886826"/>
            </a:xfrm>
            <a:prstGeom prst="ellipse">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600" b="1" dirty="0">
                  <a:solidFill>
                    <a:srgbClr val="304BD7"/>
                  </a:solidFill>
                  <a:latin typeface="Poppins" panose="00000500000000000000" pitchFamily="2" charset="-94"/>
                  <a:cs typeface="Poppins" panose="00000500000000000000" pitchFamily="2" charset="-94"/>
                </a:rPr>
                <a:t>%25</a:t>
              </a:r>
            </a:p>
          </p:txBody>
        </p:sp>
      </p:grpSp>
      <p:grpSp>
        <p:nvGrpSpPr>
          <p:cNvPr id="23" name="Grup 22">
            <a:extLst>
              <a:ext uri="{FF2B5EF4-FFF2-40B4-BE49-F238E27FC236}">
                <a16:creationId xmlns:a16="http://schemas.microsoft.com/office/drawing/2014/main" id="{DBB0B714-2DA7-F27C-0269-B6FD842D2E44}"/>
              </a:ext>
            </a:extLst>
          </p:cNvPr>
          <p:cNvGrpSpPr/>
          <p:nvPr/>
        </p:nvGrpSpPr>
        <p:grpSpPr>
          <a:xfrm>
            <a:off x="849693" y="5168486"/>
            <a:ext cx="5898478" cy="886826"/>
            <a:chOff x="1399151" y="5258335"/>
            <a:chExt cx="5898478" cy="886826"/>
          </a:xfrm>
        </p:grpSpPr>
        <p:sp>
          <p:nvSpPr>
            <p:cNvPr id="13" name="Dikdörtgen: Köşeleri Yuvarlatılmış 12">
              <a:extLst>
                <a:ext uri="{FF2B5EF4-FFF2-40B4-BE49-F238E27FC236}">
                  <a16:creationId xmlns:a16="http://schemas.microsoft.com/office/drawing/2014/main" id="{45BCC6B1-6390-851A-1AA2-54A52EEC2DB7}"/>
                </a:ext>
              </a:extLst>
            </p:cNvPr>
            <p:cNvSpPr/>
            <p:nvPr/>
          </p:nvSpPr>
          <p:spPr>
            <a:xfrm>
              <a:off x="1399151" y="5464880"/>
              <a:ext cx="5581752" cy="570151"/>
            </a:xfrm>
            <a:prstGeom prst="roundRect">
              <a:avLst>
                <a:gd name="adj" fmla="val 50000"/>
              </a:avLst>
            </a:prstGeom>
            <a:solidFill>
              <a:srgbClr val="304B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latin typeface="Poppins" panose="00000500000000000000" pitchFamily="2" charset="-94"/>
                  <a:cs typeface="Poppins" panose="00000500000000000000" pitchFamily="2" charset="-94"/>
                </a:rPr>
                <a:t>Kahve Dükkanı Açma Maaliyeti</a:t>
              </a:r>
            </a:p>
          </p:txBody>
        </p:sp>
        <p:sp>
          <p:nvSpPr>
            <p:cNvPr id="19" name="Oval 18">
              <a:extLst>
                <a:ext uri="{FF2B5EF4-FFF2-40B4-BE49-F238E27FC236}">
                  <a16:creationId xmlns:a16="http://schemas.microsoft.com/office/drawing/2014/main" id="{CF13D3C6-7BE7-8F99-1D6F-DF0AE98D68EB}"/>
                </a:ext>
              </a:extLst>
            </p:cNvPr>
            <p:cNvSpPr/>
            <p:nvPr/>
          </p:nvSpPr>
          <p:spPr>
            <a:xfrm>
              <a:off x="6430578" y="5258335"/>
              <a:ext cx="867051" cy="886826"/>
            </a:xfrm>
            <a:prstGeom prst="ellipse">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600" b="1" dirty="0">
                  <a:solidFill>
                    <a:srgbClr val="304BD7"/>
                  </a:solidFill>
                  <a:latin typeface="Poppins" panose="00000500000000000000" pitchFamily="2" charset="-94"/>
                  <a:cs typeface="Poppins" panose="00000500000000000000" pitchFamily="2" charset="-94"/>
                </a:rPr>
                <a:t>%25</a:t>
              </a:r>
            </a:p>
          </p:txBody>
        </p:sp>
      </p:grpSp>
    </p:spTree>
    <p:extLst>
      <p:ext uri="{BB962C8B-B14F-4D97-AF65-F5344CB8AC3E}">
        <p14:creationId xmlns:p14="http://schemas.microsoft.com/office/powerpoint/2010/main" val="39243567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065449">
            <a:off x="7661201" y="1453667"/>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097364">
            <a:off x="-1277540" y="-1800006"/>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2646987" y="294459"/>
            <a:ext cx="6898024"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Eşit Ağırlıklandırma Yöntemi</a:t>
            </a:r>
          </a:p>
        </p:txBody>
      </p:sp>
      <p:pic>
        <p:nvPicPr>
          <p:cNvPr id="5" name="Resim 4">
            <a:extLst>
              <a:ext uri="{FF2B5EF4-FFF2-40B4-BE49-F238E27FC236}">
                <a16:creationId xmlns:a16="http://schemas.microsoft.com/office/drawing/2014/main" id="{3D603343-380A-E998-3F88-E7DD2D46E1CB}"/>
              </a:ext>
            </a:extLst>
          </p:cNvPr>
          <p:cNvPicPr>
            <a:picLocks noChangeAspect="1"/>
          </p:cNvPicPr>
          <p:nvPr/>
        </p:nvPicPr>
        <p:blipFill>
          <a:blip r:embed="rId5"/>
          <a:stretch>
            <a:fillRect/>
          </a:stretch>
        </p:blipFill>
        <p:spPr>
          <a:xfrm>
            <a:off x="430192" y="2052529"/>
            <a:ext cx="5066432" cy="3844995"/>
          </a:xfrm>
          <a:prstGeom prst="rect">
            <a:avLst/>
          </a:prstGeom>
        </p:spPr>
      </p:pic>
      <p:pic>
        <p:nvPicPr>
          <p:cNvPr id="8" name="Resim 7">
            <a:extLst>
              <a:ext uri="{FF2B5EF4-FFF2-40B4-BE49-F238E27FC236}">
                <a16:creationId xmlns:a16="http://schemas.microsoft.com/office/drawing/2014/main" id="{1903642F-E74A-2A1A-8A70-3EA14ACD64F4}"/>
              </a:ext>
            </a:extLst>
          </p:cNvPr>
          <p:cNvPicPr>
            <a:picLocks noChangeAspect="1"/>
          </p:cNvPicPr>
          <p:nvPr/>
        </p:nvPicPr>
        <p:blipFill>
          <a:blip r:embed="rId6"/>
          <a:stretch>
            <a:fillRect/>
          </a:stretch>
        </p:blipFill>
        <p:spPr>
          <a:xfrm>
            <a:off x="5577403" y="1774417"/>
            <a:ext cx="5974465" cy="4180658"/>
          </a:xfrm>
          <a:prstGeom prst="roundRect">
            <a:avLst>
              <a:gd name="adj" fmla="val 13068"/>
            </a:avLst>
          </a:prstGeom>
        </p:spPr>
      </p:pic>
    </p:spTree>
    <p:extLst>
      <p:ext uri="{BB962C8B-B14F-4D97-AF65-F5344CB8AC3E}">
        <p14:creationId xmlns:p14="http://schemas.microsoft.com/office/powerpoint/2010/main" val="6297944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065449">
            <a:off x="-3191649" y="4276854"/>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097364">
            <a:off x="953321" y="-609323"/>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2646987" y="294459"/>
            <a:ext cx="6898024"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Eşit Ağırlıklandırma Yöntemi</a:t>
            </a:r>
          </a:p>
        </p:txBody>
      </p:sp>
      <p:pic>
        <p:nvPicPr>
          <p:cNvPr id="4" name="Resim 3">
            <a:extLst>
              <a:ext uri="{FF2B5EF4-FFF2-40B4-BE49-F238E27FC236}">
                <a16:creationId xmlns:a16="http://schemas.microsoft.com/office/drawing/2014/main" id="{03E55285-4AFD-FA9B-3BCA-B4E6EDC307DA}"/>
              </a:ext>
            </a:extLst>
          </p:cNvPr>
          <p:cNvPicPr>
            <a:picLocks noChangeAspect="1"/>
          </p:cNvPicPr>
          <p:nvPr/>
        </p:nvPicPr>
        <p:blipFill>
          <a:blip r:embed="rId5"/>
          <a:stretch>
            <a:fillRect/>
          </a:stretch>
        </p:blipFill>
        <p:spPr>
          <a:xfrm>
            <a:off x="775002" y="1990090"/>
            <a:ext cx="6926300" cy="3749312"/>
          </a:xfrm>
          <a:prstGeom prst="rect">
            <a:avLst/>
          </a:prstGeom>
        </p:spPr>
      </p:pic>
      <p:sp>
        <p:nvSpPr>
          <p:cNvPr id="7" name="Metin kutusu 6">
            <a:extLst>
              <a:ext uri="{FF2B5EF4-FFF2-40B4-BE49-F238E27FC236}">
                <a16:creationId xmlns:a16="http://schemas.microsoft.com/office/drawing/2014/main" id="{7BA27D70-E2F9-B426-5140-D25A18D62980}"/>
              </a:ext>
            </a:extLst>
          </p:cNvPr>
          <p:cNvSpPr txBox="1"/>
          <p:nvPr/>
        </p:nvSpPr>
        <p:spPr>
          <a:xfrm>
            <a:off x="7701302" y="2028581"/>
            <a:ext cx="3611301" cy="3693319"/>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Kabul edeceğimiz üzere eşit olarak ağırlıklandırdığımız verilerin sonucunda hesapladığımız ağırlık puanı bir önceki sekmedeki görselleştirmelerden hareketle mantıklı gelmiyor.</a:t>
            </a:r>
          </a:p>
          <a:p>
            <a:pPr algn="ctr"/>
            <a:r>
              <a:rPr lang="tr-TR" b="1" dirty="0">
                <a:latin typeface="Poppins" panose="00000500000000000000" pitchFamily="2" charset="-94"/>
                <a:cs typeface="Poppins" panose="00000500000000000000" pitchFamily="2" charset="-94"/>
              </a:rPr>
              <a:t>Çünkü SES Skoru yüksek olmasa dahi nüfus yoğunluğunun fazla olmasından dolayı Zafer mahallesi gibi mahalleler yüksek puan aldı.</a:t>
            </a:r>
          </a:p>
        </p:txBody>
      </p:sp>
    </p:spTree>
    <p:extLst>
      <p:ext uri="{BB962C8B-B14F-4D97-AF65-F5344CB8AC3E}">
        <p14:creationId xmlns:p14="http://schemas.microsoft.com/office/powerpoint/2010/main" val="3704803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065449">
            <a:off x="-3407422" y="2874905"/>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097364">
            <a:off x="3453144" y="-827585"/>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217879" y="184667"/>
            <a:ext cx="5756233"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Ağırlıklandırma Raporu</a:t>
            </a:r>
          </a:p>
        </p:txBody>
      </p:sp>
      <p:sp>
        <p:nvSpPr>
          <p:cNvPr id="7" name="Metin kutusu 6">
            <a:extLst>
              <a:ext uri="{FF2B5EF4-FFF2-40B4-BE49-F238E27FC236}">
                <a16:creationId xmlns:a16="http://schemas.microsoft.com/office/drawing/2014/main" id="{7BA27D70-E2F9-B426-5140-D25A18D62980}"/>
              </a:ext>
            </a:extLst>
          </p:cNvPr>
          <p:cNvSpPr txBox="1"/>
          <p:nvPr/>
        </p:nvSpPr>
        <p:spPr>
          <a:xfrm>
            <a:off x="679045" y="1662100"/>
            <a:ext cx="10833903" cy="2031325"/>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Hepsine eşit ağırlık verdiğimiz ağırlıklandırma sonucunda mantıklı sonuçlar elde edemedik. Bunun sebebinin SES Segmenti filtrelemesi yapmadan ağırlıklandırma yapmaya girişmek olduğunu düşünüyorum.</a:t>
            </a:r>
          </a:p>
          <a:p>
            <a:pPr algn="ctr"/>
            <a:r>
              <a:rPr lang="tr-TR" dirty="0">
                <a:latin typeface="Poppins" panose="00000500000000000000" pitchFamily="2" charset="-94"/>
                <a:cs typeface="Poppins" panose="00000500000000000000" pitchFamily="2" charset="-94"/>
              </a:rPr>
              <a:t>Bir sonraki adımım şu olacak; </a:t>
            </a:r>
            <a:r>
              <a:rPr lang="tr-TR" b="1" dirty="0">
                <a:latin typeface="Poppins" panose="00000500000000000000" pitchFamily="2" charset="-94"/>
                <a:cs typeface="Poppins" panose="00000500000000000000" pitchFamily="2" charset="-94"/>
              </a:rPr>
              <a:t>Sosyal yardımın </a:t>
            </a:r>
            <a:r>
              <a:rPr lang="tr-TR" dirty="0">
                <a:latin typeface="Poppins" panose="00000500000000000000" pitchFamily="2" charset="-94"/>
                <a:cs typeface="Poppins" panose="00000500000000000000" pitchFamily="2" charset="-94"/>
              </a:rPr>
              <a:t>en fazla olduğu yerleri inceleyeceğim ve oradaki SES Segmentinin sınırını ve o SES Segmentinin altında kalan yerleri atıp daha yukarıdaki SES Segmentindeki yerleri araştıracağım ve ağırlıklandırılmış puanı ona göre hesaplayacağım.</a:t>
            </a:r>
          </a:p>
        </p:txBody>
      </p:sp>
      <p:pic>
        <p:nvPicPr>
          <p:cNvPr id="5" name="Resim 4">
            <a:extLst>
              <a:ext uri="{FF2B5EF4-FFF2-40B4-BE49-F238E27FC236}">
                <a16:creationId xmlns:a16="http://schemas.microsoft.com/office/drawing/2014/main" id="{C35DC5F9-86A9-40C9-EBD2-8367F7EDB20F}"/>
              </a:ext>
            </a:extLst>
          </p:cNvPr>
          <p:cNvPicPr>
            <a:picLocks noChangeAspect="1"/>
          </p:cNvPicPr>
          <p:nvPr/>
        </p:nvPicPr>
        <p:blipFill>
          <a:blip r:embed="rId5"/>
          <a:stretch>
            <a:fillRect/>
          </a:stretch>
        </p:blipFill>
        <p:spPr>
          <a:xfrm>
            <a:off x="2172536" y="3801181"/>
            <a:ext cx="7846927" cy="2770808"/>
          </a:xfrm>
          <a:prstGeom prst="rect">
            <a:avLst/>
          </a:prstGeom>
        </p:spPr>
      </p:pic>
    </p:spTree>
    <p:extLst>
      <p:ext uri="{BB962C8B-B14F-4D97-AF65-F5344CB8AC3E}">
        <p14:creationId xmlns:p14="http://schemas.microsoft.com/office/powerpoint/2010/main" val="34279947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052A4B05-9049-1C78-2842-154FD1C9F20C}"/>
              </a:ext>
            </a:extLst>
          </p:cNvPr>
          <p:cNvSpPr txBox="1"/>
          <p:nvPr/>
        </p:nvSpPr>
        <p:spPr>
          <a:xfrm>
            <a:off x="676487" y="544923"/>
            <a:ext cx="3126949" cy="769441"/>
          </a:xfrm>
          <a:prstGeom prst="rect">
            <a:avLst/>
          </a:prstGeom>
          <a:noFill/>
        </p:spPr>
        <p:txBody>
          <a:bodyPr wrap="square" rtlCol="0">
            <a:spAutoFit/>
          </a:bodyPr>
          <a:lstStyle/>
          <a:p>
            <a:r>
              <a:rPr lang="tr-TR" sz="4400" spc="300" dirty="0">
                <a:solidFill>
                  <a:srgbClr val="304BD7"/>
                </a:solidFill>
                <a:latin typeface="Poppins Black" panose="00000A00000000000000" pitchFamily="2" charset="-94"/>
                <a:cs typeface="Poppins Black" panose="00000A00000000000000" pitchFamily="2" charset="-94"/>
              </a:rPr>
              <a:t>İçerikler</a:t>
            </a:r>
          </a:p>
        </p:txBody>
      </p:sp>
      <p:pic>
        <p:nvPicPr>
          <p:cNvPr id="5" name="Resim 4">
            <a:extLst>
              <a:ext uri="{FF2B5EF4-FFF2-40B4-BE49-F238E27FC236}">
                <a16:creationId xmlns:a16="http://schemas.microsoft.com/office/drawing/2014/main" id="{F271248C-880D-0610-201E-BF47A1D55336}"/>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rot="11927642">
            <a:off x="-3029697" y="1023520"/>
            <a:ext cx="11765258" cy="7726704"/>
          </a:xfrm>
          <a:prstGeom prst="rect">
            <a:avLst/>
          </a:prstGeom>
        </p:spPr>
      </p:pic>
      <p:pic>
        <p:nvPicPr>
          <p:cNvPr id="10" name="Resim 9" descr="daire içeren bir resim&#10;&#10;Açıklama otomatik olarak oluşturuldu">
            <a:extLst>
              <a:ext uri="{FF2B5EF4-FFF2-40B4-BE49-F238E27FC236}">
                <a16:creationId xmlns:a16="http://schemas.microsoft.com/office/drawing/2014/main" id="{9E303D2B-F0D6-D3CB-5629-4F6B8A289C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66561" y="-1595327"/>
            <a:ext cx="6816893" cy="6821673"/>
          </a:xfrm>
          <a:prstGeom prst="rect">
            <a:avLst/>
          </a:prstGeom>
        </p:spPr>
      </p:pic>
      <p:sp>
        <p:nvSpPr>
          <p:cNvPr id="11" name="Dikdörtgen: Köşeleri Yuvarlatılmış 10">
            <a:extLst>
              <a:ext uri="{FF2B5EF4-FFF2-40B4-BE49-F238E27FC236}">
                <a16:creationId xmlns:a16="http://schemas.microsoft.com/office/drawing/2014/main" id="{364410B2-4C02-EBE5-56F6-1EF46CFCBA7F}"/>
              </a:ext>
            </a:extLst>
          </p:cNvPr>
          <p:cNvSpPr/>
          <p:nvPr/>
        </p:nvSpPr>
        <p:spPr>
          <a:xfrm>
            <a:off x="3191288" y="754905"/>
            <a:ext cx="10265632" cy="5835839"/>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tr-TR" dirty="0"/>
          </a:p>
        </p:txBody>
      </p:sp>
      <p:sp>
        <p:nvSpPr>
          <p:cNvPr id="12" name="Oval 11">
            <a:extLst>
              <a:ext uri="{FF2B5EF4-FFF2-40B4-BE49-F238E27FC236}">
                <a16:creationId xmlns:a16="http://schemas.microsoft.com/office/drawing/2014/main" id="{8A90E277-DF41-067F-1B9A-120181C399CE}"/>
              </a:ext>
            </a:extLst>
          </p:cNvPr>
          <p:cNvSpPr/>
          <p:nvPr/>
        </p:nvSpPr>
        <p:spPr>
          <a:xfrm>
            <a:off x="11137166" y="1094915"/>
            <a:ext cx="623034" cy="623034"/>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solidFill>
                  <a:srgbClr val="304BD7"/>
                </a:solidFill>
                <a:latin typeface="Poppins" panose="00000500000000000000" pitchFamily="2" charset="-94"/>
                <a:cs typeface="Poppins" panose="00000500000000000000" pitchFamily="2" charset="-94"/>
              </a:rPr>
              <a:t>01</a:t>
            </a:r>
          </a:p>
        </p:txBody>
      </p:sp>
      <p:sp>
        <p:nvSpPr>
          <p:cNvPr id="13" name="Oval 12">
            <a:extLst>
              <a:ext uri="{FF2B5EF4-FFF2-40B4-BE49-F238E27FC236}">
                <a16:creationId xmlns:a16="http://schemas.microsoft.com/office/drawing/2014/main" id="{B9C02AB2-BAF9-23A5-79EA-4FD65BE3871A}"/>
              </a:ext>
            </a:extLst>
          </p:cNvPr>
          <p:cNvSpPr/>
          <p:nvPr/>
        </p:nvSpPr>
        <p:spPr>
          <a:xfrm>
            <a:off x="11137166" y="2011053"/>
            <a:ext cx="623034" cy="623034"/>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600" b="1" dirty="0">
                <a:solidFill>
                  <a:srgbClr val="304BD7"/>
                </a:solidFill>
                <a:latin typeface="Poppins" panose="00000500000000000000" pitchFamily="2" charset="-94"/>
                <a:cs typeface="Poppins" panose="00000500000000000000" pitchFamily="2" charset="-94"/>
              </a:rPr>
              <a:t>02</a:t>
            </a:r>
          </a:p>
        </p:txBody>
      </p:sp>
      <p:sp>
        <p:nvSpPr>
          <p:cNvPr id="14" name="Oval 13">
            <a:extLst>
              <a:ext uri="{FF2B5EF4-FFF2-40B4-BE49-F238E27FC236}">
                <a16:creationId xmlns:a16="http://schemas.microsoft.com/office/drawing/2014/main" id="{D6E18050-7334-F183-7EF0-698D0746C1E9}"/>
              </a:ext>
            </a:extLst>
          </p:cNvPr>
          <p:cNvSpPr/>
          <p:nvPr/>
        </p:nvSpPr>
        <p:spPr>
          <a:xfrm>
            <a:off x="11137166" y="2927191"/>
            <a:ext cx="623034" cy="623034"/>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600" b="1" dirty="0">
                <a:solidFill>
                  <a:srgbClr val="304BD7"/>
                </a:solidFill>
                <a:latin typeface="Poppins" panose="00000500000000000000" pitchFamily="2" charset="-94"/>
                <a:cs typeface="Poppins" panose="00000500000000000000" pitchFamily="2" charset="-94"/>
              </a:rPr>
              <a:t>03</a:t>
            </a:r>
          </a:p>
        </p:txBody>
      </p:sp>
      <p:sp>
        <p:nvSpPr>
          <p:cNvPr id="15" name="Oval 14">
            <a:extLst>
              <a:ext uri="{FF2B5EF4-FFF2-40B4-BE49-F238E27FC236}">
                <a16:creationId xmlns:a16="http://schemas.microsoft.com/office/drawing/2014/main" id="{0C26ECA3-ED45-87F5-1F80-AC3A5B98702E}"/>
              </a:ext>
            </a:extLst>
          </p:cNvPr>
          <p:cNvSpPr/>
          <p:nvPr/>
        </p:nvSpPr>
        <p:spPr>
          <a:xfrm>
            <a:off x="11137166" y="3843329"/>
            <a:ext cx="623034" cy="623034"/>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400" b="1" dirty="0">
                <a:solidFill>
                  <a:srgbClr val="304BD7"/>
                </a:solidFill>
                <a:latin typeface="Poppins" panose="00000500000000000000" pitchFamily="2" charset="-94"/>
                <a:cs typeface="Poppins" panose="00000500000000000000" pitchFamily="2" charset="-94"/>
              </a:rPr>
              <a:t>04</a:t>
            </a:r>
          </a:p>
        </p:txBody>
      </p:sp>
      <p:sp>
        <p:nvSpPr>
          <p:cNvPr id="16" name="Oval 15">
            <a:extLst>
              <a:ext uri="{FF2B5EF4-FFF2-40B4-BE49-F238E27FC236}">
                <a16:creationId xmlns:a16="http://schemas.microsoft.com/office/drawing/2014/main" id="{D26C8060-C5BA-D120-967E-A5D9BBDD93B6}"/>
              </a:ext>
            </a:extLst>
          </p:cNvPr>
          <p:cNvSpPr/>
          <p:nvPr/>
        </p:nvSpPr>
        <p:spPr>
          <a:xfrm>
            <a:off x="11137166" y="4759467"/>
            <a:ext cx="623034" cy="623034"/>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400" b="1" dirty="0">
                <a:solidFill>
                  <a:srgbClr val="304BD7"/>
                </a:solidFill>
                <a:latin typeface="Poppins" panose="00000500000000000000" pitchFamily="2" charset="-94"/>
                <a:cs typeface="Poppins" panose="00000500000000000000" pitchFamily="2" charset="-94"/>
              </a:rPr>
              <a:t>05</a:t>
            </a:r>
          </a:p>
        </p:txBody>
      </p:sp>
      <p:sp>
        <p:nvSpPr>
          <p:cNvPr id="17" name="Metin kutusu 16">
            <a:extLst>
              <a:ext uri="{FF2B5EF4-FFF2-40B4-BE49-F238E27FC236}">
                <a16:creationId xmlns:a16="http://schemas.microsoft.com/office/drawing/2014/main" id="{85859F82-766C-4D60-10E7-FBF6314A150E}"/>
              </a:ext>
            </a:extLst>
          </p:cNvPr>
          <p:cNvSpPr txBox="1"/>
          <p:nvPr/>
        </p:nvSpPr>
        <p:spPr>
          <a:xfrm>
            <a:off x="3969222" y="1123300"/>
            <a:ext cx="7002158" cy="400110"/>
          </a:xfrm>
          <a:prstGeom prst="rect">
            <a:avLst/>
          </a:prstGeom>
          <a:noFill/>
        </p:spPr>
        <p:txBody>
          <a:bodyPr wrap="square" rtlCol="0">
            <a:spAutoFit/>
          </a:bodyPr>
          <a:lstStyle/>
          <a:p>
            <a:r>
              <a:rPr lang="tr-TR" sz="2000" b="1" spc="300" dirty="0">
                <a:latin typeface="Poppins" panose="00000500000000000000" pitchFamily="2" charset="-94"/>
                <a:cs typeface="Poppins" panose="00000500000000000000" pitchFamily="2" charset="-94"/>
              </a:rPr>
              <a:t>Hedefler &amp; Kısıtlar</a:t>
            </a:r>
          </a:p>
        </p:txBody>
      </p:sp>
      <p:sp>
        <p:nvSpPr>
          <p:cNvPr id="18" name="Metin kutusu 17">
            <a:extLst>
              <a:ext uri="{FF2B5EF4-FFF2-40B4-BE49-F238E27FC236}">
                <a16:creationId xmlns:a16="http://schemas.microsoft.com/office/drawing/2014/main" id="{F4BB1121-35E9-741E-D1B0-7C36010D936C}"/>
              </a:ext>
            </a:extLst>
          </p:cNvPr>
          <p:cNvSpPr txBox="1"/>
          <p:nvPr/>
        </p:nvSpPr>
        <p:spPr>
          <a:xfrm>
            <a:off x="3969222" y="2039444"/>
            <a:ext cx="7002158" cy="400110"/>
          </a:xfrm>
          <a:prstGeom prst="rect">
            <a:avLst/>
          </a:prstGeom>
          <a:noFill/>
        </p:spPr>
        <p:txBody>
          <a:bodyPr wrap="square" rtlCol="0">
            <a:spAutoFit/>
          </a:bodyPr>
          <a:lstStyle/>
          <a:p>
            <a:r>
              <a:rPr lang="tr-TR" sz="2000" b="1" spc="300" dirty="0">
                <a:latin typeface="Poppins" panose="00000500000000000000" pitchFamily="2" charset="-94"/>
                <a:cs typeface="Poppins" panose="00000500000000000000" pitchFamily="2" charset="-94"/>
              </a:rPr>
              <a:t>Lokasyon Seçimi</a:t>
            </a:r>
          </a:p>
        </p:txBody>
      </p:sp>
      <p:sp>
        <p:nvSpPr>
          <p:cNvPr id="19" name="Metin kutusu 18">
            <a:extLst>
              <a:ext uri="{FF2B5EF4-FFF2-40B4-BE49-F238E27FC236}">
                <a16:creationId xmlns:a16="http://schemas.microsoft.com/office/drawing/2014/main" id="{ED6A1541-DD54-0DF3-81B8-D56C50160A90}"/>
              </a:ext>
            </a:extLst>
          </p:cNvPr>
          <p:cNvSpPr txBox="1"/>
          <p:nvPr/>
        </p:nvSpPr>
        <p:spPr>
          <a:xfrm>
            <a:off x="3969222" y="2952707"/>
            <a:ext cx="7002158" cy="400110"/>
          </a:xfrm>
          <a:prstGeom prst="rect">
            <a:avLst/>
          </a:prstGeom>
          <a:noFill/>
        </p:spPr>
        <p:txBody>
          <a:bodyPr wrap="square" rtlCol="0">
            <a:spAutoFit/>
          </a:bodyPr>
          <a:lstStyle/>
          <a:p>
            <a:r>
              <a:rPr lang="tr-TR" sz="2000" b="1" spc="300" dirty="0">
                <a:latin typeface="Poppins" panose="00000500000000000000" pitchFamily="2" charset="-94"/>
                <a:cs typeface="Poppins" panose="00000500000000000000" pitchFamily="2" charset="-94"/>
              </a:rPr>
              <a:t>Verilerin Görselleştirilmesi</a:t>
            </a:r>
          </a:p>
        </p:txBody>
      </p:sp>
      <p:sp>
        <p:nvSpPr>
          <p:cNvPr id="20" name="Metin kutusu 19">
            <a:extLst>
              <a:ext uri="{FF2B5EF4-FFF2-40B4-BE49-F238E27FC236}">
                <a16:creationId xmlns:a16="http://schemas.microsoft.com/office/drawing/2014/main" id="{6DE8D243-95E0-4B4E-6720-9925738458CF}"/>
              </a:ext>
            </a:extLst>
          </p:cNvPr>
          <p:cNvSpPr txBox="1"/>
          <p:nvPr/>
        </p:nvSpPr>
        <p:spPr>
          <a:xfrm>
            <a:off x="3969222" y="3865970"/>
            <a:ext cx="7002158" cy="400110"/>
          </a:xfrm>
          <a:prstGeom prst="rect">
            <a:avLst/>
          </a:prstGeom>
          <a:noFill/>
        </p:spPr>
        <p:txBody>
          <a:bodyPr wrap="square" rtlCol="0">
            <a:spAutoFit/>
          </a:bodyPr>
          <a:lstStyle/>
          <a:p>
            <a:r>
              <a:rPr lang="tr-TR" sz="2000" b="1" spc="300" dirty="0">
                <a:latin typeface="Poppins" panose="00000500000000000000" pitchFamily="2" charset="-94"/>
                <a:cs typeface="Poppins" panose="00000500000000000000" pitchFamily="2" charset="-94"/>
              </a:rPr>
              <a:t>Rakip Analizi</a:t>
            </a:r>
          </a:p>
        </p:txBody>
      </p:sp>
      <p:sp>
        <p:nvSpPr>
          <p:cNvPr id="21" name="Metin kutusu 20">
            <a:extLst>
              <a:ext uri="{FF2B5EF4-FFF2-40B4-BE49-F238E27FC236}">
                <a16:creationId xmlns:a16="http://schemas.microsoft.com/office/drawing/2014/main" id="{4B30F7E2-4583-630B-119C-BBB16E2C7D22}"/>
              </a:ext>
            </a:extLst>
          </p:cNvPr>
          <p:cNvSpPr txBox="1"/>
          <p:nvPr/>
        </p:nvSpPr>
        <p:spPr>
          <a:xfrm>
            <a:off x="3969222" y="4787841"/>
            <a:ext cx="7002158" cy="400110"/>
          </a:xfrm>
          <a:prstGeom prst="rect">
            <a:avLst/>
          </a:prstGeom>
          <a:noFill/>
        </p:spPr>
        <p:txBody>
          <a:bodyPr wrap="square" rtlCol="0">
            <a:spAutoFit/>
          </a:bodyPr>
          <a:lstStyle/>
          <a:p>
            <a:r>
              <a:rPr lang="tr-TR" sz="2000" b="1" spc="300" dirty="0">
                <a:latin typeface="Poppins" panose="00000500000000000000" pitchFamily="2" charset="-94"/>
                <a:cs typeface="Poppins" panose="00000500000000000000" pitchFamily="2" charset="-94"/>
              </a:rPr>
              <a:t>Şubelerin Konumlandırılması</a:t>
            </a:r>
          </a:p>
        </p:txBody>
      </p:sp>
      <p:sp>
        <p:nvSpPr>
          <p:cNvPr id="24" name="Oval 23">
            <a:extLst>
              <a:ext uri="{FF2B5EF4-FFF2-40B4-BE49-F238E27FC236}">
                <a16:creationId xmlns:a16="http://schemas.microsoft.com/office/drawing/2014/main" id="{093D4AFB-3323-8368-883B-FB245E6407D7}"/>
              </a:ext>
            </a:extLst>
          </p:cNvPr>
          <p:cNvSpPr/>
          <p:nvPr/>
        </p:nvSpPr>
        <p:spPr>
          <a:xfrm>
            <a:off x="11137166" y="5676846"/>
            <a:ext cx="623034" cy="623034"/>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400" b="1" dirty="0">
                <a:solidFill>
                  <a:srgbClr val="304BD7"/>
                </a:solidFill>
                <a:latin typeface="Poppins" panose="00000500000000000000" pitchFamily="2" charset="-94"/>
                <a:cs typeface="Poppins" panose="00000500000000000000" pitchFamily="2" charset="-94"/>
              </a:rPr>
              <a:t>06</a:t>
            </a:r>
          </a:p>
        </p:txBody>
      </p:sp>
      <p:sp>
        <p:nvSpPr>
          <p:cNvPr id="25" name="Metin kutusu 24">
            <a:extLst>
              <a:ext uri="{FF2B5EF4-FFF2-40B4-BE49-F238E27FC236}">
                <a16:creationId xmlns:a16="http://schemas.microsoft.com/office/drawing/2014/main" id="{2EAB03E0-22FA-E2BB-ABB8-56893E990BEE}"/>
              </a:ext>
            </a:extLst>
          </p:cNvPr>
          <p:cNvSpPr txBox="1"/>
          <p:nvPr/>
        </p:nvSpPr>
        <p:spPr>
          <a:xfrm>
            <a:off x="3969222" y="5705220"/>
            <a:ext cx="7002158" cy="400110"/>
          </a:xfrm>
          <a:prstGeom prst="rect">
            <a:avLst/>
          </a:prstGeom>
          <a:noFill/>
        </p:spPr>
        <p:txBody>
          <a:bodyPr wrap="square" rtlCol="0">
            <a:spAutoFit/>
          </a:bodyPr>
          <a:lstStyle/>
          <a:p>
            <a:r>
              <a:rPr lang="tr-TR" sz="2000" b="1" spc="300" dirty="0">
                <a:latin typeface="Poppins" panose="00000500000000000000" pitchFamily="2" charset="-94"/>
                <a:cs typeface="Poppins" panose="00000500000000000000" pitchFamily="2" charset="-94"/>
              </a:rPr>
              <a:t>Projeksiyon</a:t>
            </a:r>
          </a:p>
        </p:txBody>
      </p:sp>
    </p:spTree>
    <p:extLst>
      <p:ext uri="{BB962C8B-B14F-4D97-AF65-F5344CB8AC3E}">
        <p14:creationId xmlns:p14="http://schemas.microsoft.com/office/powerpoint/2010/main" val="37267286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065449">
            <a:off x="-3407422" y="2874905"/>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097364">
            <a:off x="3453144" y="-827585"/>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090439" y="184667"/>
            <a:ext cx="6354384"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Kişiselleştirilmiş</a:t>
            </a:r>
          </a:p>
          <a:p>
            <a:pPr algn="ctr"/>
            <a:r>
              <a:rPr lang="tr-TR" sz="3200" b="1" dirty="0">
                <a:solidFill>
                  <a:srgbClr val="304BD7"/>
                </a:solidFill>
                <a:latin typeface="Poppins" panose="00000500000000000000" pitchFamily="2" charset="-94"/>
                <a:cs typeface="Poppins" panose="00000500000000000000" pitchFamily="2" charset="-94"/>
              </a:rPr>
              <a:t>Ağırlıklandırma Yöntemi</a:t>
            </a:r>
          </a:p>
        </p:txBody>
      </p:sp>
      <p:pic>
        <p:nvPicPr>
          <p:cNvPr id="4" name="Resim 3">
            <a:extLst>
              <a:ext uri="{FF2B5EF4-FFF2-40B4-BE49-F238E27FC236}">
                <a16:creationId xmlns:a16="http://schemas.microsoft.com/office/drawing/2014/main" id="{B5C955BD-E917-A08E-EAF1-1734E3575FAC}"/>
              </a:ext>
            </a:extLst>
          </p:cNvPr>
          <p:cNvPicPr>
            <a:picLocks noChangeAspect="1"/>
          </p:cNvPicPr>
          <p:nvPr/>
        </p:nvPicPr>
        <p:blipFill>
          <a:blip r:embed="rId5"/>
          <a:stretch>
            <a:fillRect/>
          </a:stretch>
        </p:blipFill>
        <p:spPr>
          <a:xfrm>
            <a:off x="467625" y="2220360"/>
            <a:ext cx="5015111" cy="3174855"/>
          </a:xfrm>
          <a:prstGeom prst="rect">
            <a:avLst/>
          </a:prstGeom>
        </p:spPr>
      </p:pic>
      <p:pic>
        <p:nvPicPr>
          <p:cNvPr id="10" name="Resim 9">
            <a:extLst>
              <a:ext uri="{FF2B5EF4-FFF2-40B4-BE49-F238E27FC236}">
                <a16:creationId xmlns:a16="http://schemas.microsoft.com/office/drawing/2014/main" id="{A0632B7A-4968-8E4B-5AD2-3D6E647998B1}"/>
              </a:ext>
            </a:extLst>
          </p:cNvPr>
          <p:cNvPicPr>
            <a:picLocks noChangeAspect="1"/>
          </p:cNvPicPr>
          <p:nvPr/>
        </p:nvPicPr>
        <p:blipFill>
          <a:blip r:embed="rId6"/>
          <a:stretch>
            <a:fillRect/>
          </a:stretch>
        </p:blipFill>
        <p:spPr>
          <a:xfrm>
            <a:off x="5445303" y="1902643"/>
            <a:ext cx="6036890" cy="4104617"/>
          </a:xfrm>
          <a:prstGeom prst="rect">
            <a:avLst/>
          </a:prstGeom>
        </p:spPr>
      </p:pic>
    </p:spTree>
    <p:extLst>
      <p:ext uri="{BB962C8B-B14F-4D97-AF65-F5344CB8AC3E}">
        <p14:creationId xmlns:p14="http://schemas.microsoft.com/office/powerpoint/2010/main" val="8626170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065449">
            <a:off x="6764108" y="1676924"/>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097364">
            <a:off x="-4575668" y="-609322"/>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090439" y="184667"/>
            <a:ext cx="6354384"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Kişiselleştirilmiş</a:t>
            </a:r>
          </a:p>
          <a:p>
            <a:pPr algn="ctr"/>
            <a:r>
              <a:rPr lang="tr-TR" sz="3200" b="1" dirty="0">
                <a:solidFill>
                  <a:srgbClr val="304BD7"/>
                </a:solidFill>
                <a:latin typeface="Poppins" panose="00000500000000000000" pitchFamily="2" charset="-94"/>
                <a:cs typeface="Poppins" panose="00000500000000000000" pitchFamily="2" charset="-94"/>
              </a:rPr>
              <a:t>Ağırlıklandırma Yöntemi</a:t>
            </a:r>
          </a:p>
        </p:txBody>
      </p:sp>
      <p:pic>
        <p:nvPicPr>
          <p:cNvPr id="8" name="Resim 7">
            <a:extLst>
              <a:ext uri="{FF2B5EF4-FFF2-40B4-BE49-F238E27FC236}">
                <a16:creationId xmlns:a16="http://schemas.microsoft.com/office/drawing/2014/main" id="{5721FE32-AE58-E2D7-4A68-E1E5A8AAA652}"/>
              </a:ext>
            </a:extLst>
          </p:cNvPr>
          <p:cNvPicPr>
            <a:picLocks noChangeAspect="1"/>
          </p:cNvPicPr>
          <p:nvPr/>
        </p:nvPicPr>
        <p:blipFill>
          <a:blip r:embed="rId5"/>
          <a:stretch>
            <a:fillRect/>
          </a:stretch>
        </p:blipFill>
        <p:spPr>
          <a:xfrm>
            <a:off x="5633738" y="1697266"/>
            <a:ext cx="5948330" cy="4577237"/>
          </a:xfrm>
          <a:prstGeom prst="rect">
            <a:avLst/>
          </a:prstGeom>
        </p:spPr>
      </p:pic>
      <p:pic>
        <p:nvPicPr>
          <p:cNvPr id="11" name="Resim 10">
            <a:extLst>
              <a:ext uri="{FF2B5EF4-FFF2-40B4-BE49-F238E27FC236}">
                <a16:creationId xmlns:a16="http://schemas.microsoft.com/office/drawing/2014/main" id="{A21B3FD2-2C4A-16E1-FD1A-853DCD7F0BE6}"/>
              </a:ext>
            </a:extLst>
          </p:cNvPr>
          <p:cNvPicPr>
            <a:picLocks noChangeAspect="1"/>
          </p:cNvPicPr>
          <p:nvPr/>
        </p:nvPicPr>
        <p:blipFill>
          <a:blip r:embed="rId6"/>
          <a:stretch>
            <a:fillRect/>
          </a:stretch>
        </p:blipFill>
        <p:spPr>
          <a:xfrm>
            <a:off x="467625" y="2220360"/>
            <a:ext cx="5015111" cy="3174855"/>
          </a:xfrm>
          <a:prstGeom prst="rect">
            <a:avLst/>
          </a:prstGeom>
        </p:spPr>
      </p:pic>
    </p:spTree>
    <p:extLst>
      <p:ext uri="{BB962C8B-B14F-4D97-AF65-F5344CB8AC3E}">
        <p14:creationId xmlns:p14="http://schemas.microsoft.com/office/powerpoint/2010/main" val="9566092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065449">
            <a:off x="-1951453" y="907642"/>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097364">
            <a:off x="2660597" y="2397265"/>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217878" y="390142"/>
            <a:ext cx="5756233"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Kişiselleştirilmiş</a:t>
            </a:r>
          </a:p>
          <a:p>
            <a:pPr algn="ctr"/>
            <a:r>
              <a:rPr lang="tr-TR" sz="3200" b="1" dirty="0">
                <a:solidFill>
                  <a:srgbClr val="304BD7"/>
                </a:solidFill>
                <a:latin typeface="Poppins" panose="00000500000000000000" pitchFamily="2" charset="-94"/>
                <a:cs typeface="Poppins" panose="00000500000000000000" pitchFamily="2" charset="-94"/>
              </a:rPr>
              <a:t>Ağırlıklandırma Raporu</a:t>
            </a:r>
          </a:p>
        </p:txBody>
      </p:sp>
      <p:sp>
        <p:nvSpPr>
          <p:cNvPr id="7" name="Metin kutusu 6">
            <a:extLst>
              <a:ext uri="{FF2B5EF4-FFF2-40B4-BE49-F238E27FC236}">
                <a16:creationId xmlns:a16="http://schemas.microsoft.com/office/drawing/2014/main" id="{7BA27D70-E2F9-B426-5140-D25A18D62980}"/>
              </a:ext>
            </a:extLst>
          </p:cNvPr>
          <p:cNvSpPr txBox="1"/>
          <p:nvPr/>
        </p:nvSpPr>
        <p:spPr>
          <a:xfrm>
            <a:off x="1214278" y="2413337"/>
            <a:ext cx="9763432" cy="2031325"/>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Ağırlıklandırmaları düzenleyerek daha güzel sonuçlar almaya başladık. Şimdi sırada rakip firmanın yaptığı tercihleri inceleyeceğim ve rakibin seçtiği ağırlıklandırma çeşidini bulmaya çalışacağım.</a:t>
            </a:r>
            <a:br>
              <a:rPr lang="tr-TR" dirty="0">
                <a:latin typeface="Poppins" panose="00000500000000000000" pitchFamily="2" charset="-94"/>
                <a:cs typeface="Poppins" panose="00000500000000000000" pitchFamily="2" charset="-94"/>
              </a:rPr>
            </a:br>
            <a:br>
              <a:rPr lang="tr-TR" dirty="0">
                <a:latin typeface="Poppins" panose="00000500000000000000" pitchFamily="2" charset="-94"/>
                <a:cs typeface="Poppins" panose="00000500000000000000" pitchFamily="2" charset="-94"/>
              </a:rPr>
            </a:br>
            <a:r>
              <a:rPr lang="tr-TR" dirty="0">
                <a:latin typeface="Poppins" panose="00000500000000000000" pitchFamily="2" charset="-94"/>
                <a:cs typeface="Poppins" panose="00000500000000000000" pitchFamily="2" charset="-94"/>
              </a:rPr>
              <a:t>Bu analiz sonrasında ise kendi ağırlıklandırmamı daha optimal hale getirip rakip firmanın hareketlerini göz önünde bulundurarak tahmin yapan bir makine öğrenmesi algoritması kurup sonuçlarımı paylaşacağım.​</a:t>
            </a:r>
          </a:p>
        </p:txBody>
      </p:sp>
    </p:spTree>
    <p:extLst>
      <p:ext uri="{BB962C8B-B14F-4D97-AF65-F5344CB8AC3E}">
        <p14:creationId xmlns:p14="http://schemas.microsoft.com/office/powerpoint/2010/main" val="26498221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052A4B05-9049-1C78-2842-154FD1C9F20C}"/>
              </a:ext>
            </a:extLst>
          </p:cNvPr>
          <p:cNvSpPr txBox="1"/>
          <p:nvPr/>
        </p:nvSpPr>
        <p:spPr>
          <a:xfrm>
            <a:off x="2530233" y="2778033"/>
            <a:ext cx="8877404" cy="769441"/>
          </a:xfrm>
          <a:prstGeom prst="rect">
            <a:avLst/>
          </a:prstGeom>
          <a:noFill/>
        </p:spPr>
        <p:txBody>
          <a:bodyPr wrap="square" rtlCol="0">
            <a:spAutoFit/>
          </a:bodyPr>
          <a:lstStyle/>
          <a:p>
            <a:r>
              <a:rPr lang="tr-TR" sz="4400" spc="300" dirty="0">
                <a:solidFill>
                  <a:srgbClr val="304BD7"/>
                </a:solidFill>
                <a:latin typeface="Poppins Black" panose="00000A00000000000000" pitchFamily="2" charset="-94"/>
                <a:cs typeface="Poppins Black" panose="00000A00000000000000" pitchFamily="2" charset="-94"/>
              </a:rPr>
              <a:t>Rakip Analizi</a:t>
            </a:r>
          </a:p>
        </p:txBody>
      </p:sp>
      <p:pic>
        <p:nvPicPr>
          <p:cNvPr id="5" name="Resim 4">
            <a:extLst>
              <a:ext uri="{FF2B5EF4-FFF2-40B4-BE49-F238E27FC236}">
                <a16:creationId xmlns:a16="http://schemas.microsoft.com/office/drawing/2014/main" id="{F271248C-880D-0610-201E-BF47A1D553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2219792">
            <a:off x="5218787" y="-2176563"/>
            <a:ext cx="9278880" cy="6093803"/>
          </a:xfrm>
          <a:prstGeom prst="rect">
            <a:avLst/>
          </a:prstGeom>
        </p:spPr>
      </p:pic>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058932">
            <a:off x="1261810" y="4700383"/>
            <a:ext cx="7743749" cy="5085622"/>
          </a:xfrm>
          <a:prstGeom prst="rect">
            <a:avLst/>
          </a:prstGeom>
        </p:spPr>
      </p:pic>
      <p:pic>
        <p:nvPicPr>
          <p:cNvPr id="8" name="Resim 7">
            <a:extLst>
              <a:ext uri="{FF2B5EF4-FFF2-40B4-BE49-F238E27FC236}">
                <a16:creationId xmlns:a16="http://schemas.microsoft.com/office/drawing/2014/main" id="{5350503C-1090-15A9-EB26-57BA0A9C9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316481">
            <a:off x="-2623266" y="-3853773"/>
            <a:ext cx="8640039" cy="4929700"/>
          </a:xfrm>
          <a:prstGeom prst="rect">
            <a:avLst/>
          </a:prstGeom>
        </p:spPr>
      </p:pic>
      <p:sp>
        <p:nvSpPr>
          <p:cNvPr id="3" name="Oval 2">
            <a:extLst>
              <a:ext uri="{FF2B5EF4-FFF2-40B4-BE49-F238E27FC236}">
                <a16:creationId xmlns:a16="http://schemas.microsoft.com/office/drawing/2014/main" id="{B441A139-8E92-7C06-7564-D30376511005}"/>
              </a:ext>
            </a:extLst>
          </p:cNvPr>
          <p:cNvSpPr/>
          <p:nvPr/>
        </p:nvSpPr>
        <p:spPr>
          <a:xfrm>
            <a:off x="903947" y="2540587"/>
            <a:ext cx="1329967" cy="1244335"/>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4400" b="1" dirty="0">
                <a:solidFill>
                  <a:srgbClr val="304BD7"/>
                </a:solidFill>
                <a:latin typeface="Poppins" panose="00000500000000000000" pitchFamily="2" charset="-94"/>
                <a:cs typeface="Poppins" panose="00000500000000000000" pitchFamily="2" charset="-94"/>
              </a:rPr>
              <a:t>04</a:t>
            </a:r>
          </a:p>
        </p:txBody>
      </p:sp>
    </p:spTree>
    <p:extLst>
      <p:ext uri="{BB962C8B-B14F-4D97-AF65-F5344CB8AC3E}">
        <p14:creationId xmlns:p14="http://schemas.microsoft.com/office/powerpoint/2010/main" val="6118922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065449">
            <a:off x="7080089" y="1343389"/>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097364">
            <a:off x="-3390736" y="-409289"/>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729029" y="343454"/>
            <a:ext cx="4733930"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Rakip Analizi</a:t>
            </a:r>
          </a:p>
        </p:txBody>
      </p:sp>
      <p:sp>
        <p:nvSpPr>
          <p:cNvPr id="7" name="Metin kutusu 6">
            <a:extLst>
              <a:ext uri="{FF2B5EF4-FFF2-40B4-BE49-F238E27FC236}">
                <a16:creationId xmlns:a16="http://schemas.microsoft.com/office/drawing/2014/main" id="{7BA27D70-E2F9-B426-5140-D25A18D62980}"/>
              </a:ext>
            </a:extLst>
          </p:cNvPr>
          <p:cNvSpPr txBox="1"/>
          <p:nvPr/>
        </p:nvSpPr>
        <p:spPr>
          <a:xfrm>
            <a:off x="727429" y="5159567"/>
            <a:ext cx="10737130" cy="923330"/>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Rakip firma mümkün olduğunca ağırlıklı puanı düşük olsa dahi (Sosyal-Ekonomik-Statü Puanı, nüfus yoğunluğu, kahve dükkanı açma maaliyeti gözetilerek hesaplanmış ağırlıklı puan) mümkün olduğunca </a:t>
            </a:r>
            <a:r>
              <a:rPr lang="tr-TR" b="1" dirty="0">
                <a:latin typeface="Poppins" panose="00000500000000000000" pitchFamily="2" charset="-94"/>
                <a:cs typeface="Poppins" panose="00000500000000000000" pitchFamily="2" charset="-94"/>
              </a:rPr>
              <a:t>simetrik dağılmaya</a:t>
            </a:r>
            <a:r>
              <a:rPr lang="tr-TR" dirty="0">
                <a:latin typeface="Poppins" panose="00000500000000000000" pitchFamily="2" charset="-94"/>
                <a:cs typeface="Poppins" panose="00000500000000000000" pitchFamily="2" charset="-94"/>
              </a:rPr>
              <a:t> çalışmış.</a:t>
            </a:r>
          </a:p>
        </p:txBody>
      </p:sp>
      <p:pic>
        <p:nvPicPr>
          <p:cNvPr id="4" name="Resim 3">
            <a:extLst>
              <a:ext uri="{FF2B5EF4-FFF2-40B4-BE49-F238E27FC236}">
                <a16:creationId xmlns:a16="http://schemas.microsoft.com/office/drawing/2014/main" id="{BFF9FBAF-F629-C082-02A4-AD41F3F11A58}"/>
              </a:ext>
            </a:extLst>
          </p:cNvPr>
          <p:cNvPicPr>
            <a:picLocks noChangeAspect="1"/>
          </p:cNvPicPr>
          <p:nvPr/>
        </p:nvPicPr>
        <p:blipFill>
          <a:blip r:embed="rId5"/>
          <a:stretch>
            <a:fillRect/>
          </a:stretch>
        </p:blipFill>
        <p:spPr>
          <a:xfrm>
            <a:off x="1894897" y="1859144"/>
            <a:ext cx="7559695" cy="3139712"/>
          </a:xfrm>
          <a:prstGeom prst="rect">
            <a:avLst/>
          </a:prstGeom>
        </p:spPr>
      </p:pic>
    </p:spTree>
    <p:extLst>
      <p:ext uri="{BB962C8B-B14F-4D97-AF65-F5344CB8AC3E}">
        <p14:creationId xmlns:p14="http://schemas.microsoft.com/office/powerpoint/2010/main" val="1950879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330768" y="-313504"/>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6459636">
            <a:off x="-3043298" y="57562"/>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729028" y="227083"/>
            <a:ext cx="4733930"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Rakip Analizi</a:t>
            </a:r>
          </a:p>
        </p:txBody>
      </p:sp>
      <p:pic>
        <p:nvPicPr>
          <p:cNvPr id="5" name="Resim 4">
            <a:extLst>
              <a:ext uri="{FF2B5EF4-FFF2-40B4-BE49-F238E27FC236}">
                <a16:creationId xmlns:a16="http://schemas.microsoft.com/office/drawing/2014/main" id="{072CDCC7-F233-7701-BFEB-534B00500AFA}"/>
              </a:ext>
            </a:extLst>
          </p:cNvPr>
          <p:cNvPicPr>
            <a:picLocks noChangeAspect="1"/>
          </p:cNvPicPr>
          <p:nvPr/>
        </p:nvPicPr>
        <p:blipFill>
          <a:blip r:embed="rId5"/>
          <a:stretch>
            <a:fillRect/>
          </a:stretch>
        </p:blipFill>
        <p:spPr>
          <a:xfrm>
            <a:off x="2696632" y="4084682"/>
            <a:ext cx="7120311" cy="2588651"/>
          </a:xfrm>
          <a:prstGeom prst="rect">
            <a:avLst/>
          </a:prstGeom>
        </p:spPr>
      </p:pic>
      <p:pic>
        <p:nvPicPr>
          <p:cNvPr id="10" name="Resim 9">
            <a:extLst>
              <a:ext uri="{FF2B5EF4-FFF2-40B4-BE49-F238E27FC236}">
                <a16:creationId xmlns:a16="http://schemas.microsoft.com/office/drawing/2014/main" id="{21E5B228-ECCF-2046-D769-133C7309AB37}"/>
              </a:ext>
            </a:extLst>
          </p:cNvPr>
          <p:cNvPicPr>
            <a:picLocks noChangeAspect="1"/>
          </p:cNvPicPr>
          <p:nvPr/>
        </p:nvPicPr>
        <p:blipFill>
          <a:blip r:embed="rId6"/>
          <a:stretch>
            <a:fillRect/>
          </a:stretch>
        </p:blipFill>
        <p:spPr>
          <a:xfrm>
            <a:off x="2289233" y="1742773"/>
            <a:ext cx="7613521" cy="2341909"/>
          </a:xfrm>
          <a:prstGeom prst="rect">
            <a:avLst/>
          </a:prstGeom>
        </p:spPr>
      </p:pic>
    </p:spTree>
    <p:extLst>
      <p:ext uri="{BB962C8B-B14F-4D97-AF65-F5344CB8AC3E}">
        <p14:creationId xmlns:p14="http://schemas.microsoft.com/office/powerpoint/2010/main" val="21200894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658185" y="312767"/>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6459636">
            <a:off x="6390070" y="1423376"/>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729028" y="227083"/>
            <a:ext cx="4733930"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Rakip Analizi</a:t>
            </a:r>
          </a:p>
        </p:txBody>
      </p:sp>
      <p:sp>
        <p:nvSpPr>
          <p:cNvPr id="3" name="Metin kutusu 2">
            <a:extLst>
              <a:ext uri="{FF2B5EF4-FFF2-40B4-BE49-F238E27FC236}">
                <a16:creationId xmlns:a16="http://schemas.microsoft.com/office/drawing/2014/main" id="{1562B3B4-686C-35AE-92D0-35016D00D07A}"/>
              </a:ext>
            </a:extLst>
          </p:cNvPr>
          <p:cNvSpPr txBox="1"/>
          <p:nvPr/>
        </p:nvSpPr>
        <p:spPr>
          <a:xfrm>
            <a:off x="1709188" y="2385521"/>
            <a:ext cx="8773610" cy="3416320"/>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Rakip firmanın hareketlerini incelediğimde yaptığım puan hesabındaki ağırlıklandırmaların gerçek hayata doğru bir şekilde uyduğunu düşünüyorum.</a:t>
            </a:r>
          </a:p>
          <a:p>
            <a:pPr algn="ctr"/>
            <a:endParaRPr lang="tr-TR" dirty="0">
              <a:latin typeface="Poppins" panose="00000500000000000000" pitchFamily="2" charset="-94"/>
              <a:cs typeface="Poppins" panose="00000500000000000000" pitchFamily="2" charset="-94"/>
            </a:endParaRPr>
          </a:p>
          <a:p>
            <a:pPr algn="ctr"/>
            <a:r>
              <a:rPr lang="tr-TR" dirty="0">
                <a:latin typeface="Poppins" panose="00000500000000000000" pitchFamily="2" charset="-94"/>
                <a:cs typeface="Poppins" panose="00000500000000000000" pitchFamily="2" charset="-94"/>
              </a:rPr>
              <a:t>Bir sonraki aşamada kurduğum ağırlıklandırmalardan hareketle puanları hedef alarak maaliyeti göz önüne alıp şube ataması yapacağım. Maaliyeti en optimal şekilde kullanmaya çalışacağım. </a:t>
            </a:r>
          </a:p>
          <a:p>
            <a:pPr algn="ctr"/>
            <a:endParaRPr lang="tr-TR" dirty="0">
              <a:latin typeface="Poppins" panose="00000500000000000000" pitchFamily="2" charset="-94"/>
              <a:cs typeface="Poppins" panose="00000500000000000000" pitchFamily="2" charset="-94"/>
            </a:endParaRPr>
          </a:p>
          <a:p>
            <a:pPr algn="ctr"/>
            <a:r>
              <a:rPr lang="tr-TR" dirty="0">
                <a:latin typeface="Poppins" panose="00000500000000000000" pitchFamily="2" charset="-94"/>
                <a:cs typeface="Poppins" panose="00000500000000000000" pitchFamily="2" charset="-94"/>
              </a:rPr>
              <a:t>Ayrıca bir diğer düşüncem ise bizim şubelerimizi kurduğumuz yerlerin ağırlıklandırılmış puanlarının da simetrik dağılmasını sağlamak için uğraşacağım.</a:t>
            </a:r>
          </a:p>
          <a:p>
            <a:pPr algn="ctr"/>
            <a:endParaRPr lang="tr-TR" dirty="0">
              <a:latin typeface="Poppins" panose="00000500000000000000" pitchFamily="2" charset="-94"/>
              <a:cs typeface="Poppins" panose="00000500000000000000" pitchFamily="2" charset="-94"/>
            </a:endParaRPr>
          </a:p>
        </p:txBody>
      </p:sp>
    </p:spTree>
    <p:extLst>
      <p:ext uri="{BB962C8B-B14F-4D97-AF65-F5344CB8AC3E}">
        <p14:creationId xmlns:p14="http://schemas.microsoft.com/office/powerpoint/2010/main" val="39429840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235593">
            <a:off x="5182414" y="-1170030"/>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424910">
            <a:off x="-3296672" y="2699288"/>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729028" y="227083"/>
            <a:ext cx="4733930"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Rakip Analizi</a:t>
            </a:r>
          </a:p>
        </p:txBody>
      </p:sp>
      <p:sp>
        <p:nvSpPr>
          <p:cNvPr id="3" name="Metin kutusu 2">
            <a:extLst>
              <a:ext uri="{FF2B5EF4-FFF2-40B4-BE49-F238E27FC236}">
                <a16:creationId xmlns:a16="http://schemas.microsoft.com/office/drawing/2014/main" id="{1562B3B4-686C-35AE-92D0-35016D00D07A}"/>
              </a:ext>
            </a:extLst>
          </p:cNvPr>
          <p:cNvSpPr txBox="1"/>
          <p:nvPr/>
        </p:nvSpPr>
        <p:spPr>
          <a:xfrm>
            <a:off x="1709188" y="2475659"/>
            <a:ext cx="8773610" cy="2585323"/>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"Rakip firmanın şubelerinin en çok olduğu mahallelere şube açmaktansa daha az olduğu yerlere şube açmak" fikrine karşı gelen rakip firmanın daha fazla analiz zamanı olduğu varsayımına dayanarak fiyat kırma politikası ile ortalama menü fiyatlarının biraz daha altında fiyat koyarak rakip firmanın </a:t>
            </a:r>
          </a:p>
          <a:p>
            <a:pPr algn="ctr"/>
            <a:r>
              <a:rPr lang="tr-TR" dirty="0">
                <a:latin typeface="Poppins" panose="00000500000000000000" pitchFamily="2" charset="-94"/>
                <a:cs typeface="Poppins" panose="00000500000000000000" pitchFamily="2" charset="-94"/>
              </a:rPr>
              <a:t>şube sayısını önemsemeden hesaplama yapmak olacak.</a:t>
            </a:r>
          </a:p>
          <a:p>
            <a:pPr algn="ctr"/>
            <a:endParaRPr lang="tr-TR" dirty="0">
              <a:latin typeface="Poppins" panose="00000500000000000000" pitchFamily="2" charset="-94"/>
              <a:cs typeface="Poppins" panose="00000500000000000000" pitchFamily="2" charset="-94"/>
            </a:endParaRPr>
          </a:p>
          <a:p>
            <a:pPr algn="ctr"/>
            <a:r>
              <a:rPr lang="tr-TR" b="1" dirty="0">
                <a:latin typeface="Poppins" panose="00000500000000000000" pitchFamily="2" charset="-94"/>
                <a:cs typeface="Poppins" panose="00000500000000000000" pitchFamily="2" charset="-94"/>
              </a:rPr>
              <a:t>Bu kararımın pazar analizleri ve rekabet analizleri ile desteklenmesi gerektiğini biliyorum ancak zamanım kısıtlı olduğu için test edemeyeceğim.</a:t>
            </a:r>
          </a:p>
        </p:txBody>
      </p:sp>
    </p:spTree>
    <p:extLst>
      <p:ext uri="{BB962C8B-B14F-4D97-AF65-F5344CB8AC3E}">
        <p14:creationId xmlns:p14="http://schemas.microsoft.com/office/powerpoint/2010/main" val="1060204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052A4B05-9049-1C78-2842-154FD1C9F20C}"/>
              </a:ext>
            </a:extLst>
          </p:cNvPr>
          <p:cNvSpPr txBox="1"/>
          <p:nvPr/>
        </p:nvSpPr>
        <p:spPr>
          <a:xfrm>
            <a:off x="2507083" y="2446039"/>
            <a:ext cx="8877404" cy="1446550"/>
          </a:xfrm>
          <a:prstGeom prst="rect">
            <a:avLst/>
          </a:prstGeom>
          <a:noFill/>
        </p:spPr>
        <p:txBody>
          <a:bodyPr wrap="square" rtlCol="0">
            <a:spAutoFit/>
          </a:bodyPr>
          <a:lstStyle/>
          <a:p>
            <a:r>
              <a:rPr lang="tr-TR" sz="4400" spc="300" dirty="0">
                <a:solidFill>
                  <a:srgbClr val="304BD7"/>
                </a:solidFill>
                <a:latin typeface="Poppins Black" panose="00000A00000000000000" pitchFamily="2" charset="-94"/>
                <a:cs typeface="Poppins Black" panose="00000A00000000000000" pitchFamily="2" charset="-94"/>
              </a:rPr>
              <a:t>Şubelerin Konumlandırılması</a:t>
            </a:r>
          </a:p>
        </p:txBody>
      </p:sp>
      <p:pic>
        <p:nvPicPr>
          <p:cNvPr id="5" name="Resim 4">
            <a:extLst>
              <a:ext uri="{FF2B5EF4-FFF2-40B4-BE49-F238E27FC236}">
                <a16:creationId xmlns:a16="http://schemas.microsoft.com/office/drawing/2014/main" id="{F271248C-880D-0610-201E-BF47A1D553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2219792">
            <a:off x="5218787" y="-2176563"/>
            <a:ext cx="9278880" cy="6093803"/>
          </a:xfrm>
          <a:prstGeom prst="rect">
            <a:avLst/>
          </a:prstGeom>
        </p:spPr>
      </p:pic>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058932">
            <a:off x="1261810" y="4700383"/>
            <a:ext cx="7743749" cy="5085622"/>
          </a:xfrm>
          <a:prstGeom prst="rect">
            <a:avLst/>
          </a:prstGeom>
        </p:spPr>
      </p:pic>
      <p:pic>
        <p:nvPicPr>
          <p:cNvPr id="8" name="Resim 7">
            <a:extLst>
              <a:ext uri="{FF2B5EF4-FFF2-40B4-BE49-F238E27FC236}">
                <a16:creationId xmlns:a16="http://schemas.microsoft.com/office/drawing/2014/main" id="{5350503C-1090-15A9-EB26-57BA0A9C9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316481">
            <a:off x="-2623266" y="-3853773"/>
            <a:ext cx="8640039" cy="4929700"/>
          </a:xfrm>
          <a:prstGeom prst="rect">
            <a:avLst/>
          </a:prstGeom>
        </p:spPr>
      </p:pic>
      <p:sp>
        <p:nvSpPr>
          <p:cNvPr id="3" name="Oval 2">
            <a:extLst>
              <a:ext uri="{FF2B5EF4-FFF2-40B4-BE49-F238E27FC236}">
                <a16:creationId xmlns:a16="http://schemas.microsoft.com/office/drawing/2014/main" id="{B441A139-8E92-7C06-7564-D30376511005}"/>
              </a:ext>
            </a:extLst>
          </p:cNvPr>
          <p:cNvSpPr/>
          <p:nvPr/>
        </p:nvSpPr>
        <p:spPr>
          <a:xfrm>
            <a:off x="903947" y="2540587"/>
            <a:ext cx="1329967" cy="1244335"/>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4400" b="1" dirty="0">
                <a:solidFill>
                  <a:srgbClr val="304BD7"/>
                </a:solidFill>
                <a:latin typeface="Poppins" panose="00000500000000000000" pitchFamily="2" charset="-94"/>
                <a:cs typeface="Poppins" panose="00000500000000000000" pitchFamily="2" charset="-94"/>
              </a:rPr>
              <a:t>05</a:t>
            </a:r>
          </a:p>
        </p:txBody>
      </p:sp>
    </p:spTree>
    <p:extLst>
      <p:ext uri="{BB962C8B-B14F-4D97-AF65-F5344CB8AC3E}">
        <p14:creationId xmlns:p14="http://schemas.microsoft.com/office/powerpoint/2010/main" val="11562230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235593">
            <a:off x="5610677" y="2881676"/>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833782">
            <a:off x="-271026" y="-607039"/>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224539" y="312902"/>
            <a:ext cx="5742907"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a:solidFill>
                  <a:srgbClr val="304BD7"/>
                </a:solidFill>
                <a:latin typeface="Poppins" panose="00000500000000000000" pitchFamily="2" charset="-94"/>
                <a:cs typeface="Poppins" panose="00000500000000000000" pitchFamily="2" charset="-94"/>
              </a:rPr>
              <a:t>Şube Optimizasyonu</a:t>
            </a:r>
            <a:endParaRPr lang="tr-TR" sz="3200" b="1" dirty="0">
              <a:solidFill>
                <a:srgbClr val="304BD7"/>
              </a:solidFill>
              <a:latin typeface="Poppins" panose="00000500000000000000" pitchFamily="2" charset="-94"/>
              <a:cs typeface="Poppins" panose="00000500000000000000" pitchFamily="2" charset="-94"/>
            </a:endParaRPr>
          </a:p>
        </p:txBody>
      </p:sp>
      <p:sp>
        <p:nvSpPr>
          <p:cNvPr id="3" name="Metin kutusu 2">
            <a:extLst>
              <a:ext uri="{FF2B5EF4-FFF2-40B4-BE49-F238E27FC236}">
                <a16:creationId xmlns:a16="http://schemas.microsoft.com/office/drawing/2014/main" id="{1562B3B4-686C-35AE-92D0-35016D00D07A}"/>
              </a:ext>
            </a:extLst>
          </p:cNvPr>
          <p:cNvSpPr txBox="1"/>
          <p:nvPr/>
        </p:nvSpPr>
        <p:spPr>
          <a:xfrm>
            <a:off x="1709187" y="2249126"/>
            <a:ext cx="8773610" cy="3416320"/>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Bir önceki kısımda ağırlıklandırılmış puanların simetrik olması koşulunun sağlanması ile 3.000.000₺ maaliyet kısıtını maksimum şekilde kullanabilmek için bir optimizasyon yapılması gerekiliyor.</a:t>
            </a:r>
          </a:p>
          <a:p>
            <a:pPr algn="ctr"/>
            <a:endParaRPr lang="tr-TR" dirty="0">
              <a:latin typeface="Poppins" panose="00000500000000000000" pitchFamily="2" charset="-94"/>
              <a:cs typeface="Poppins" panose="00000500000000000000" pitchFamily="2" charset="-94"/>
            </a:endParaRPr>
          </a:p>
          <a:p>
            <a:pPr algn="ctr"/>
            <a:r>
              <a:rPr lang="tr-TR" dirty="0">
                <a:latin typeface="Poppins" panose="00000500000000000000" pitchFamily="2" charset="-94"/>
                <a:cs typeface="Poppins" panose="00000500000000000000" pitchFamily="2" charset="-94"/>
              </a:rPr>
              <a:t>Bu problem bir </a:t>
            </a:r>
            <a:r>
              <a:rPr lang="tr-TR" b="1" dirty="0">
                <a:effectLst/>
                <a:latin typeface="Poppins" panose="00000500000000000000" pitchFamily="2" charset="-94"/>
                <a:cs typeface="Poppins" panose="00000500000000000000" pitchFamily="2" charset="-94"/>
              </a:rPr>
              <a:t>KNAPSACK </a:t>
            </a:r>
            <a:r>
              <a:rPr lang="tr-TR" dirty="0">
                <a:latin typeface="Poppins" panose="00000500000000000000" pitchFamily="2" charset="-94"/>
                <a:cs typeface="Poppins" panose="00000500000000000000" pitchFamily="2" charset="-94"/>
              </a:rPr>
              <a:t>problemidir. </a:t>
            </a:r>
            <a:r>
              <a:rPr lang="tr-TR" dirty="0" err="1">
                <a:latin typeface="Poppins" panose="00000500000000000000" pitchFamily="2" charset="-94"/>
                <a:cs typeface="Poppins" panose="00000500000000000000" pitchFamily="2" charset="-94"/>
              </a:rPr>
              <a:t>Knapsack</a:t>
            </a:r>
            <a:r>
              <a:rPr lang="tr-TR" dirty="0">
                <a:latin typeface="Poppins" panose="00000500000000000000" pitchFamily="2" charset="-94"/>
                <a:cs typeface="Poppins" panose="00000500000000000000" pitchFamily="2" charset="-94"/>
              </a:rPr>
              <a:t> problemi için pek çok optimizasyon algoritması kullanılabilir. Bazı popüler algoritmalar arasında dinamik programlama, genetik algoritmalar, </a:t>
            </a:r>
            <a:r>
              <a:rPr lang="tr-TR" dirty="0" err="1">
                <a:latin typeface="Poppins" panose="00000500000000000000" pitchFamily="2" charset="-94"/>
                <a:cs typeface="Poppins" panose="00000500000000000000" pitchFamily="2" charset="-94"/>
              </a:rPr>
              <a:t>memetik</a:t>
            </a:r>
            <a:r>
              <a:rPr lang="tr-TR" dirty="0">
                <a:latin typeface="Poppins" panose="00000500000000000000" pitchFamily="2" charset="-94"/>
                <a:cs typeface="Poppins" panose="00000500000000000000" pitchFamily="2" charset="-94"/>
              </a:rPr>
              <a:t> algoritmalar ve çözüm tabanlı algoritmalar yer alır.</a:t>
            </a:r>
          </a:p>
          <a:p>
            <a:pPr algn="ctr"/>
            <a:endParaRPr lang="tr-TR" dirty="0">
              <a:latin typeface="Poppins" panose="00000500000000000000" pitchFamily="2" charset="-94"/>
              <a:cs typeface="Poppins" panose="00000500000000000000" pitchFamily="2" charset="-94"/>
            </a:endParaRPr>
          </a:p>
          <a:p>
            <a:pPr algn="ctr"/>
            <a:r>
              <a:rPr lang="tr-TR" i="0" dirty="0" err="1">
                <a:effectLst/>
                <a:latin typeface="Poppins" panose="00000500000000000000" pitchFamily="2" charset="-94"/>
                <a:cs typeface="Poppins" panose="00000500000000000000" pitchFamily="2" charset="-94"/>
              </a:rPr>
              <a:t>Knapsack</a:t>
            </a:r>
            <a:r>
              <a:rPr lang="tr-TR" i="0" dirty="0">
                <a:effectLst/>
                <a:latin typeface="Poppins" panose="00000500000000000000" pitchFamily="2" charset="-94"/>
                <a:cs typeface="Poppins" panose="00000500000000000000" pitchFamily="2" charset="-94"/>
              </a:rPr>
              <a:t> problemi, bir çantaya belirli ağırlıkları ve değerleri olan nesneleri koyarak, çantada taşınabilecek en yüksek değere sahip nesneler kümesini bulma problemidir.</a:t>
            </a:r>
            <a:endParaRPr lang="tr-TR" dirty="0">
              <a:latin typeface="Poppins" panose="00000500000000000000" pitchFamily="2" charset="-94"/>
              <a:cs typeface="Poppins" panose="00000500000000000000" pitchFamily="2" charset="-94"/>
            </a:endParaRPr>
          </a:p>
        </p:txBody>
      </p:sp>
    </p:spTree>
    <p:extLst>
      <p:ext uri="{BB962C8B-B14F-4D97-AF65-F5344CB8AC3E}">
        <p14:creationId xmlns:p14="http://schemas.microsoft.com/office/powerpoint/2010/main" val="4125867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052A4B05-9049-1C78-2842-154FD1C9F20C}"/>
              </a:ext>
            </a:extLst>
          </p:cNvPr>
          <p:cNvSpPr txBox="1"/>
          <p:nvPr/>
        </p:nvSpPr>
        <p:spPr>
          <a:xfrm>
            <a:off x="2564957" y="2802145"/>
            <a:ext cx="8877404" cy="769441"/>
          </a:xfrm>
          <a:prstGeom prst="rect">
            <a:avLst/>
          </a:prstGeom>
          <a:noFill/>
        </p:spPr>
        <p:txBody>
          <a:bodyPr wrap="square" rtlCol="0">
            <a:spAutoFit/>
          </a:bodyPr>
          <a:lstStyle/>
          <a:p>
            <a:r>
              <a:rPr lang="tr-TR" sz="4400" spc="300" dirty="0">
                <a:solidFill>
                  <a:srgbClr val="304BD7"/>
                </a:solidFill>
                <a:latin typeface="Poppins Black" panose="00000A00000000000000" pitchFamily="2" charset="-94"/>
                <a:cs typeface="Poppins Black" panose="00000A00000000000000" pitchFamily="2" charset="-94"/>
              </a:rPr>
              <a:t>Hedefler &amp; Kısıtlar</a:t>
            </a:r>
          </a:p>
        </p:txBody>
      </p:sp>
      <p:pic>
        <p:nvPicPr>
          <p:cNvPr id="5" name="Resim 4">
            <a:extLst>
              <a:ext uri="{FF2B5EF4-FFF2-40B4-BE49-F238E27FC236}">
                <a16:creationId xmlns:a16="http://schemas.microsoft.com/office/drawing/2014/main" id="{F271248C-880D-0610-201E-BF47A1D553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361695">
            <a:off x="2998788" y="4583053"/>
            <a:ext cx="9278880" cy="6093803"/>
          </a:xfrm>
          <a:prstGeom prst="rect">
            <a:avLst/>
          </a:prstGeom>
        </p:spPr>
      </p:pic>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058932">
            <a:off x="6854988" y="-2380728"/>
            <a:ext cx="7743749" cy="5085622"/>
          </a:xfrm>
          <a:prstGeom prst="rect">
            <a:avLst/>
          </a:prstGeom>
        </p:spPr>
      </p:pic>
      <p:pic>
        <p:nvPicPr>
          <p:cNvPr id="8" name="Resim 7">
            <a:extLst>
              <a:ext uri="{FF2B5EF4-FFF2-40B4-BE49-F238E27FC236}">
                <a16:creationId xmlns:a16="http://schemas.microsoft.com/office/drawing/2014/main" id="{5350503C-1090-15A9-EB26-57BA0A9C9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316481">
            <a:off x="-3757585" y="-2302766"/>
            <a:ext cx="8640039" cy="4929700"/>
          </a:xfrm>
          <a:prstGeom prst="rect">
            <a:avLst/>
          </a:prstGeom>
        </p:spPr>
      </p:pic>
      <p:sp>
        <p:nvSpPr>
          <p:cNvPr id="3" name="Oval 2">
            <a:extLst>
              <a:ext uri="{FF2B5EF4-FFF2-40B4-BE49-F238E27FC236}">
                <a16:creationId xmlns:a16="http://schemas.microsoft.com/office/drawing/2014/main" id="{B441A139-8E92-7C06-7564-D30376511005}"/>
              </a:ext>
            </a:extLst>
          </p:cNvPr>
          <p:cNvSpPr/>
          <p:nvPr/>
        </p:nvSpPr>
        <p:spPr>
          <a:xfrm>
            <a:off x="903947" y="2540587"/>
            <a:ext cx="1292559" cy="1292559"/>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4400" b="1" dirty="0">
                <a:solidFill>
                  <a:srgbClr val="304BD7"/>
                </a:solidFill>
                <a:latin typeface="Poppins" panose="00000500000000000000" pitchFamily="2" charset="-94"/>
                <a:cs typeface="Poppins" panose="00000500000000000000" pitchFamily="2" charset="-94"/>
              </a:rPr>
              <a:t>01</a:t>
            </a:r>
          </a:p>
        </p:txBody>
      </p:sp>
    </p:spTree>
    <p:extLst>
      <p:ext uri="{BB962C8B-B14F-4D97-AF65-F5344CB8AC3E}">
        <p14:creationId xmlns:p14="http://schemas.microsoft.com/office/powerpoint/2010/main" val="23490191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42803">
            <a:off x="-1686408" y="2112622"/>
            <a:ext cx="8901160" cy="5845741"/>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833782">
            <a:off x="5655064" y="-861683"/>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61717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010245" y="281894"/>
            <a:ext cx="6171508"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Şube Optimizasyonu Sonucu</a:t>
            </a:r>
          </a:p>
        </p:txBody>
      </p:sp>
      <p:pic>
        <p:nvPicPr>
          <p:cNvPr id="8" name="Resim 7">
            <a:extLst>
              <a:ext uri="{FF2B5EF4-FFF2-40B4-BE49-F238E27FC236}">
                <a16:creationId xmlns:a16="http://schemas.microsoft.com/office/drawing/2014/main" id="{FFE39801-3D11-368C-5C91-0EB1A1F5F793}"/>
              </a:ext>
            </a:extLst>
          </p:cNvPr>
          <p:cNvPicPr>
            <a:picLocks noChangeAspect="1"/>
          </p:cNvPicPr>
          <p:nvPr/>
        </p:nvPicPr>
        <p:blipFill>
          <a:blip r:embed="rId5"/>
          <a:stretch>
            <a:fillRect/>
          </a:stretch>
        </p:blipFill>
        <p:spPr>
          <a:xfrm>
            <a:off x="615387" y="2143724"/>
            <a:ext cx="4743692" cy="3658117"/>
          </a:xfrm>
          <a:prstGeom prst="rect">
            <a:avLst/>
          </a:prstGeom>
        </p:spPr>
      </p:pic>
      <p:pic>
        <p:nvPicPr>
          <p:cNvPr id="11" name="Resim 10">
            <a:extLst>
              <a:ext uri="{FF2B5EF4-FFF2-40B4-BE49-F238E27FC236}">
                <a16:creationId xmlns:a16="http://schemas.microsoft.com/office/drawing/2014/main" id="{29FD27CA-7739-A04F-5BA1-20EA30FC6C2C}"/>
              </a:ext>
            </a:extLst>
          </p:cNvPr>
          <p:cNvPicPr>
            <a:picLocks noChangeAspect="1"/>
          </p:cNvPicPr>
          <p:nvPr/>
        </p:nvPicPr>
        <p:blipFill>
          <a:blip r:embed="rId6"/>
          <a:stretch>
            <a:fillRect/>
          </a:stretch>
        </p:blipFill>
        <p:spPr>
          <a:xfrm>
            <a:off x="5405105" y="2035475"/>
            <a:ext cx="6171508" cy="3874614"/>
          </a:xfrm>
          <a:prstGeom prst="rect">
            <a:avLst/>
          </a:prstGeom>
        </p:spPr>
      </p:pic>
      <p:sp>
        <p:nvSpPr>
          <p:cNvPr id="3" name="Metin kutusu 2">
            <a:extLst>
              <a:ext uri="{FF2B5EF4-FFF2-40B4-BE49-F238E27FC236}">
                <a16:creationId xmlns:a16="http://schemas.microsoft.com/office/drawing/2014/main" id="{3DBE2A91-BD24-2580-F181-DD2B1C72557A}"/>
              </a:ext>
            </a:extLst>
          </p:cNvPr>
          <p:cNvSpPr txBox="1"/>
          <p:nvPr/>
        </p:nvSpPr>
        <p:spPr>
          <a:xfrm>
            <a:off x="2430115" y="3680394"/>
            <a:ext cx="1160260" cy="830997"/>
          </a:xfrm>
          <a:prstGeom prst="rect">
            <a:avLst/>
          </a:prstGeom>
          <a:noFill/>
        </p:spPr>
        <p:txBody>
          <a:bodyPr wrap="square" rtlCol="0">
            <a:spAutoFit/>
          </a:bodyPr>
          <a:lstStyle/>
          <a:p>
            <a:pPr algn="ctr"/>
            <a:r>
              <a:rPr lang="tr-TR" sz="3200" b="1" i="0" dirty="0">
                <a:solidFill>
                  <a:srgbClr val="304BD7"/>
                </a:solidFill>
                <a:effectLst/>
                <a:latin typeface="Poppins" panose="00000500000000000000" pitchFamily="2" charset="-94"/>
                <a:cs typeface="Poppins" panose="00000500000000000000" pitchFamily="2" charset="-94"/>
              </a:rPr>
              <a:t>165K</a:t>
            </a:r>
          </a:p>
          <a:p>
            <a:pPr algn="ctr"/>
            <a:r>
              <a:rPr lang="tr-TR" sz="1600" spc="600" dirty="0">
                <a:solidFill>
                  <a:srgbClr val="304BD7"/>
                </a:solidFill>
                <a:latin typeface="Poppins" panose="00000500000000000000" pitchFamily="2" charset="-94"/>
                <a:cs typeface="Poppins" panose="00000500000000000000" pitchFamily="2" charset="-94"/>
              </a:rPr>
              <a:t>CEPTE</a:t>
            </a:r>
            <a:endParaRPr lang="tr-TR" sz="3200" spc="600" dirty="0">
              <a:solidFill>
                <a:srgbClr val="304BD7"/>
              </a:solidFill>
              <a:latin typeface="Poppins" panose="00000500000000000000" pitchFamily="2" charset="-94"/>
              <a:cs typeface="Poppins" panose="00000500000000000000" pitchFamily="2" charset="-94"/>
            </a:endParaRPr>
          </a:p>
        </p:txBody>
      </p:sp>
    </p:spTree>
    <p:extLst>
      <p:ext uri="{BB962C8B-B14F-4D97-AF65-F5344CB8AC3E}">
        <p14:creationId xmlns:p14="http://schemas.microsoft.com/office/powerpoint/2010/main" val="2699370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052A4B05-9049-1C78-2842-154FD1C9F20C}"/>
              </a:ext>
            </a:extLst>
          </p:cNvPr>
          <p:cNvSpPr txBox="1"/>
          <p:nvPr/>
        </p:nvSpPr>
        <p:spPr>
          <a:xfrm>
            <a:off x="2564957" y="2802145"/>
            <a:ext cx="8877404" cy="769441"/>
          </a:xfrm>
          <a:prstGeom prst="rect">
            <a:avLst/>
          </a:prstGeom>
          <a:noFill/>
        </p:spPr>
        <p:txBody>
          <a:bodyPr wrap="square" rtlCol="0">
            <a:spAutoFit/>
          </a:bodyPr>
          <a:lstStyle/>
          <a:p>
            <a:r>
              <a:rPr lang="tr-TR" sz="4400" spc="300" dirty="0">
                <a:solidFill>
                  <a:srgbClr val="304BD7"/>
                </a:solidFill>
                <a:latin typeface="Poppins Black" panose="00000A00000000000000" pitchFamily="2" charset="-94"/>
                <a:cs typeface="Poppins Black" panose="00000A00000000000000" pitchFamily="2" charset="-94"/>
              </a:rPr>
              <a:t>Projeksiyon</a:t>
            </a:r>
          </a:p>
        </p:txBody>
      </p:sp>
      <p:pic>
        <p:nvPicPr>
          <p:cNvPr id="5" name="Resim 4">
            <a:extLst>
              <a:ext uri="{FF2B5EF4-FFF2-40B4-BE49-F238E27FC236}">
                <a16:creationId xmlns:a16="http://schemas.microsoft.com/office/drawing/2014/main" id="{F271248C-880D-0610-201E-BF47A1D553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361695">
            <a:off x="2998788" y="4583053"/>
            <a:ext cx="9278880" cy="6093803"/>
          </a:xfrm>
          <a:prstGeom prst="rect">
            <a:avLst/>
          </a:prstGeom>
        </p:spPr>
      </p:pic>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058932">
            <a:off x="6854988" y="-2380728"/>
            <a:ext cx="7743749" cy="5085622"/>
          </a:xfrm>
          <a:prstGeom prst="rect">
            <a:avLst/>
          </a:prstGeom>
        </p:spPr>
      </p:pic>
      <p:pic>
        <p:nvPicPr>
          <p:cNvPr id="8" name="Resim 7">
            <a:extLst>
              <a:ext uri="{FF2B5EF4-FFF2-40B4-BE49-F238E27FC236}">
                <a16:creationId xmlns:a16="http://schemas.microsoft.com/office/drawing/2014/main" id="{5350503C-1090-15A9-EB26-57BA0A9C9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316481">
            <a:off x="-3757585" y="-2302766"/>
            <a:ext cx="8640039" cy="4929700"/>
          </a:xfrm>
          <a:prstGeom prst="rect">
            <a:avLst/>
          </a:prstGeom>
        </p:spPr>
      </p:pic>
      <p:sp>
        <p:nvSpPr>
          <p:cNvPr id="3" name="Oval 2">
            <a:extLst>
              <a:ext uri="{FF2B5EF4-FFF2-40B4-BE49-F238E27FC236}">
                <a16:creationId xmlns:a16="http://schemas.microsoft.com/office/drawing/2014/main" id="{B441A139-8E92-7C06-7564-D30376511005}"/>
              </a:ext>
            </a:extLst>
          </p:cNvPr>
          <p:cNvSpPr/>
          <p:nvPr/>
        </p:nvSpPr>
        <p:spPr>
          <a:xfrm>
            <a:off x="903947" y="2540587"/>
            <a:ext cx="1292559" cy="1292559"/>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4400" b="1" dirty="0">
                <a:solidFill>
                  <a:srgbClr val="304BD7"/>
                </a:solidFill>
                <a:latin typeface="Poppins" panose="00000500000000000000" pitchFamily="2" charset="-94"/>
                <a:cs typeface="Poppins" panose="00000500000000000000" pitchFamily="2" charset="-94"/>
              </a:rPr>
              <a:t>06</a:t>
            </a:r>
          </a:p>
        </p:txBody>
      </p:sp>
    </p:spTree>
    <p:extLst>
      <p:ext uri="{BB962C8B-B14F-4D97-AF65-F5344CB8AC3E}">
        <p14:creationId xmlns:p14="http://schemas.microsoft.com/office/powerpoint/2010/main" val="10028248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42803">
            <a:off x="-1779004" y="2140953"/>
            <a:ext cx="8901160" cy="5845741"/>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833782">
            <a:off x="5655064" y="-861683"/>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390940"/>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4012969" y="281894"/>
            <a:ext cx="4166059"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a:solidFill>
                  <a:srgbClr val="304BD7"/>
                </a:solidFill>
                <a:latin typeface="Poppins" panose="00000500000000000000" pitchFamily="2" charset="-94"/>
                <a:cs typeface="Poppins" panose="00000500000000000000" pitchFamily="2" charset="-94"/>
              </a:rPr>
              <a:t>Projeksiyon</a:t>
            </a:r>
            <a:endParaRPr lang="tr-TR" sz="3200" b="1" dirty="0">
              <a:solidFill>
                <a:srgbClr val="304BD7"/>
              </a:solidFill>
              <a:latin typeface="Poppins" panose="00000500000000000000" pitchFamily="2" charset="-94"/>
              <a:cs typeface="Poppins" panose="00000500000000000000" pitchFamily="2" charset="-94"/>
            </a:endParaRPr>
          </a:p>
        </p:txBody>
      </p:sp>
      <p:sp>
        <p:nvSpPr>
          <p:cNvPr id="3" name="Metin kutusu 2">
            <a:extLst>
              <a:ext uri="{FF2B5EF4-FFF2-40B4-BE49-F238E27FC236}">
                <a16:creationId xmlns:a16="http://schemas.microsoft.com/office/drawing/2014/main" id="{B6626073-B886-4EF3-92DD-60F6E0DE057F}"/>
              </a:ext>
            </a:extLst>
          </p:cNvPr>
          <p:cNvSpPr txBox="1"/>
          <p:nvPr/>
        </p:nvSpPr>
        <p:spPr>
          <a:xfrm>
            <a:off x="2616717" y="2849083"/>
            <a:ext cx="6958561" cy="1754326"/>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ROI Hesaplamasında kullanılan veriler, çeşitli makalelerde elde edilen sonuçlar kullanılarak elde edilmiştir. </a:t>
            </a:r>
          </a:p>
          <a:p>
            <a:pPr algn="ctr"/>
            <a:endParaRPr lang="tr-TR" dirty="0">
              <a:latin typeface="Poppins" panose="00000500000000000000" pitchFamily="2" charset="-94"/>
              <a:cs typeface="Poppins" panose="00000500000000000000" pitchFamily="2" charset="-94"/>
            </a:endParaRPr>
          </a:p>
          <a:p>
            <a:pPr algn="ctr"/>
            <a:r>
              <a:rPr lang="tr-TR" dirty="0">
                <a:latin typeface="Poppins" panose="00000500000000000000" pitchFamily="2" charset="-94"/>
                <a:cs typeface="Poppins" panose="00000500000000000000" pitchFamily="2" charset="-94"/>
              </a:rPr>
              <a:t>Daha fazla zamanım olsaydı veri kazıma yöntemi ile varsayım üzerine kurduğum verileri kazıyarak elde edip daha kesin sonuçlar çıkartabilirdim.</a:t>
            </a:r>
          </a:p>
        </p:txBody>
      </p:sp>
    </p:spTree>
    <p:extLst>
      <p:ext uri="{BB962C8B-B14F-4D97-AF65-F5344CB8AC3E}">
        <p14:creationId xmlns:p14="http://schemas.microsoft.com/office/powerpoint/2010/main" val="18672828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42803">
            <a:off x="-2806140" y="-23511"/>
            <a:ext cx="8901160" cy="5845741"/>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833782">
            <a:off x="4569416" y="2767106"/>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341053"/>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4012967" y="245930"/>
            <a:ext cx="4166059"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a:solidFill>
                  <a:srgbClr val="304BD7"/>
                </a:solidFill>
                <a:latin typeface="Poppins" panose="00000500000000000000" pitchFamily="2" charset="-94"/>
                <a:cs typeface="Poppins" panose="00000500000000000000" pitchFamily="2" charset="-94"/>
              </a:rPr>
              <a:t>Projeksiyon</a:t>
            </a:r>
            <a:endParaRPr lang="tr-TR" sz="3200" b="1" dirty="0">
              <a:solidFill>
                <a:srgbClr val="304BD7"/>
              </a:solidFill>
              <a:latin typeface="Poppins" panose="00000500000000000000" pitchFamily="2" charset="-94"/>
              <a:cs typeface="Poppins" panose="00000500000000000000" pitchFamily="2" charset="-94"/>
            </a:endParaRPr>
          </a:p>
        </p:txBody>
      </p:sp>
      <p:sp>
        <p:nvSpPr>
          <p:cNvPr id="3" name="Metin kutusu 2">
            <a:extLst>
              <a:ext uri="{FF2B5EF4-FFF2-40B4-BE49-F238E27FC236}">
                <a16:creationId xmlns:a16="http://schemas.microsoft.com/office/drawing/2014/main" id="{B6626073-B886-4EF3-92DD-60F6E0DE057F}"/>
              </a:ext>
            </a:extLst>
          </p:cNvPr>
          <p:cNvSpPr txBox="1"/>
          <p:nvPr/>
        </p:nvSpPr>
        <p:spPr>
          <a:xfrm>
            <a:off x="1825356" y="2129290"/>
            <a:ext cx="8541280" cy="2862322"/>
          </a:xfrm>
          <a:prstGeom prst="rect">
            <a:avLst/>
          </a:prstGeom>
          <a:noFill/>
        </p:spPr>
        <p:txBody>
          <a:bodyPr wrap="square" rtlCol="0">
            <a:spAutoFit/>
          </a:bodyPr>
          <a:lstStyle/>
          <a:p>
            <a:pPr algn="ctr"/>
            <a:r>
              <a:rPr lang="tr-TR" b="0" i="0" dirty="0">
                <a:effectLst/>
                <a:latin typeface="Poppins" panose="00000500000000000000" pitchFamily="2" charset="-94"/>
                <a:cs typeface="Poppins" panose="00000500000000000000" pitchFamily="2" charset="-94"/>
              </a:rPr>
              <a:t>Bir araştırmaya göre, İstanbul'daki kafelerin bulunduğu konumun nüfusunun </a:t>
            </a:r>
            <a:r>
              <a:rPr lang="tr-TR" b="1" i="0" dirty="0">
                <a:effectLst/>
                <a:latin typeface="Poppins" panose="00000500000000000000" pitchFamily="2" charset="-94"/>
                <a:cs typeface="Poppins" panose="00000500000000000000" pitchFamily="2" charset="-94"/>
              </a:rPr>
              <a:t>%30-50'sinin müşteri</a:t>
            </a:r>
            <a:r>
              <a:rPr lang="tr-TR" b="0" i="0" dirty="0">
                <a:effectLst/>
                <a:latin typeface="Poppins" panose="00000500000000000000" pitchFamily="2" charset="-94"/>
                <a:cs typeface="Poppins" panose="00000500000000000000" pitchFamily="2" charset="-94"/>
              </a:rPr>
              <a:t> olarak kazanıldığı belirtilmiştir.</a:t>
            </a:r>
          </a:p>
          <a:p>
            <a:pPr algn="ctr"/>
            <a:endParaRPr lang="tr-TR" dirty="0">
              <a:latin typeface="Poppins" panose="00000500000000000000" pitchFamily="2" charset="-94"/>
              <a:cs typeface="Poppins" panose="00000500000000000000" pitchFamily="2" charset="-94"/>
            </a:endParaRPr>
          </a:p>
          <a:p>
            <a:pPr algn="ctr"/>
            <a:r>
              <a:rPr lang="tr-TR" b="0" i="0" dirty="0">
                <a:effectLst/>
                <a:latin typeface="Poppins" panose="00000500000000000000" pitchFamily="2" charset="-94"/>
                <a:cs typeface="Poppins" panose="00000500000000000000" pitchFamily="2" charset="-94"/>
              </a:rPr>
              <a:t>Bunun yanı sıra, kafe sahiplerinin yaptığı bir ankete göre, bir kafenin bulunduğu bölgenin nüfusunun </a:t>
            </a:r>
            <a:r>
              <a:rPr lang="tr-TR" b="1" i="0" dirty="0">
                <a:effectLst/>
                <a:latin typeface="Poppins" panose="00000500000000000000" pitchFamily="2" charset="-94"/>
                <a:cs typeface="Poppins" panose="00000500000000000000" pitchFamily="2" charset="-94"/>
              </a:rPr>
              <a:t>%25-50'sinin müşteri </a:t>
            </a:r>
            <a:r>
              <a:rPr lang="tr-TR" b="0" i="0" dirty="0">
                <a:effectLst/>
                <a:latin typeface="Poppins" panose="00000500000000000000" pitchFamily="2" charset="-94"/>
                <a:cs typeface="Poppins" panose="00000500000000000000" pitchFamily="2" charset="-94"/>
              </a:rPr>
              <a:t>olarak kazanılabildiği ifade edilmiştir.</a:t>
            </a:r>
          </a:p>
          <a:p>
            <a:pPr algn="ctr"/>
            <a:endParaRPr lang="tr-TR" dirty="0">
              <a:latin typeface="Poppins" panose="00000500000000000000" pitchFamily="2" charset="-94"/>
              <a:cs typeface="Poppins" panose="00000500000000000000" pitchFamily="2" charset="-94"/>
            </a:endParaRPr>
          </a:p>
          <a:p>
            <a:pPr algn="ctr"/>
            <a:r>
              <a:rPr lang="tr-TR" dirty="0">
                <a:latin typeface="Poppins" panose="00000500000000000000" pitchFamily="2" charset="-94"/>
                <a:cs typeface="Poppins" panose="00000500000000000000" pitchFamily="2" charset="-94"/>
              </a:rPr>
              <a:t>Buradan hareketle şube açtığımız bölgelerin nüfuslarının </a:t>
            </a:r>
            <a:r>
              <a:rPr lang="tr-TR" b="1" dirty="0">
                <a:latin typeface="Poppins" panose="00000500000000000000" pitchFamily="2" charset="-94"/>
                <a:cs typeface="Poppins" panose="00000500000000000000" pitchFamily="2" charset="-94"/>
              </a:rPr>
              <a:t>%35’ini müşteri </a:t>
            </a:r>
            <a:r>
              <a:rPr lang="tr-TR" dirty="0">
                <a:latin typeface="Poppins" panose="00000500000000000000" pitchFamily="2" charset="-94"/>
                <a:cs typeface="Poppins" panose="00000500000000000000" pitchFamily="2" charset="-94"/>
              </a:rPr>
              <a:t>olarak kazandığımız varsayımı altında hesaplanmış olup elde edilen ciro ona göre bulunmuştur.</a:t>
            </a:r>
          </a:p>
        </p:txBody>
      </p:sp>
      <p:sp>
        <p:nvSpPr>
          <p:cNvPr id="4" name="Metin kutusu 3">
            <a:extLst>
              <a:ext uri="{FF2B5EF4-FFF2-40B4-BE49-F238E27FC236}">
                <a16:creationId xmlns:a16="http://schemas.microsoft.com/office/drawing/2014/main" id="{97AAF334-CEF3-BEC5-9DD0-2EB5FA0D9EFA}"/>
              </a:ext>
            </a:extLst>
          </p:cNvPr>
          <p:cNvSpPr txBox="1"/>
          <p:nvPr/>
        </p:nvSpPr>
        <p:spPr>
          <a:xfrm>
            <a:off x="1402463" y="5801841"/>
            <a:ext cx="9387068" cy="276999"/>
          </a:xfrm>
          <a:prstGeom prst="rect">
            <a:avLst/>
          </a:prstGeom>
          <a:noFill/>
        </p:spPr>
        <p:txBody>
          <a:bodyPr wrap="square" rtlCol="0">
            <a:spAutoFit/>
          </a:bodyPr>
          <a:lstStyle/>
          <a:p>
            <a:r>
              <a:rPr lang="en-US" sz="1200" b="0" i="0" dirty="0">
                <a:effectLst/>
              </a:rPr>
              <a:t>Kaynak</a:t>
            </a:r>
            <a:r>
              <a:rPr lang="tr-TR" sz="1200" b="0" i="0" dirty="0">
                <a:effectLst/>
              </a:rPr>
              <a:t>: </a:t>
            </a:r>
            <a:r>
              <a:rPr lang="tr-TR" sz="1200" b="0" i="0" dirty="0">
                <a:solidFill>
                  <a:srgbClr val="374151"/>
                </a:solidFill>
                <a:effectLst/>
                <a:latin typeface="Söhne"/>
              </a:rPr>
              <a:t>"Kahve Dükkanı Açmak İsteyenlere Tavsiyeler" </a:t>
            </a:r>
            <a:r>
              <a:rPr lang="tr-TR" sz="1200" b="0" i="0" dirty="0" err="1">
                <a:solidFill>
                  <a:srgbClr val="374151"/>
                </a:solidFill>
                <a:effectLst/>
                <a:latin typeface="Söhne"/>
              </a:rPr>
              <a:t>by</a:t>
            </a:r>
            <a:r>
              <a:rPr lang="tr-TR" sz="1200" b="0" i="0" dirty="0">
                <a:solidFill>
                  <a:srgbClr val="374151"/>
                </a:solidFill>
                <a:effectLst/>
                <a:latin typeface="Söhne"/>
              </a:rPr>
              <a:t> işyatırım.com araştırma raporları</a:t>
            </a:r>
            <a:endParaRPr lang="en-US" sz="1200" dirty="0"/>
          </a:p>
        </p:txBody>
      </p:sp>
    </p:spTree>
    <p:extLst>
      <p:ext uri="{BB962C8B-B14F-4D97-AF65-F5344CB8AC3E}">
        <p14:creationId xmlns:p14="http://schemas.microsoft.com/office/powerpoint/2010/main" val="9128061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42803">
            <a:off x="-2806140" y="-23511"/>
            <a:ext cx="8901160" cy="5845741"/>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833782">
            <a:off x="4569416" y="2767106"/>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1056159"/>
            <a:ext cx="11331615" cy="5341053"/>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4012967" y="245930"/>
            <a:ext cx="4166059"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a:solidFill>
                  <a:srgbClr val="304BD7"/>
                </a:solidFill>
                <a:latin typeface="Poppins" panose="00000500000000000000" pitchFamily="2" charset="-94"/>
                <a:cs typeface="Poppins" panose="00000500000000000000" pitchFamily="2" charset="-94"/>
              </a:rPr>
              <a:t>Projeksiyon</a:t>
            </a:r>
            <a:endParaRPr lang="tr-TR" sz="3200" b="1" dirty="0">
              <a:solidFill>
                <a:srgbClr val="304BD7"/>
              </a:solidFill>
              <a:latin typeface="Poppins" panose="00000500000000000000" pitchFamily="2" charset="-94"/>
              <a:cs typeface="Poppins" panose="00000500000000000000" pitchFamily="2" charset="-94"/>
            </a:endParaRPr>
          </a:p>
        </p:txBody>
      </p:sp>
      <p:sp>
        <p:nvSpPr>
          <p:cNvPr id="3" name="Metin kutusu 2">
            <a:extLst>
              <a:ext uri="{FF2B5EF4-FFF2-40B4-BE49-F238E27FC236}">
                <a16:creationId xmlns:a16="http://schemas.microsoft.com/office/drawing/2014/main" id="{B6626073-B886-4EF3-92DD-60F6E0DE057F}"/>
              </a:ext>
            </a:extLst>
          </p:cNvPr>
          <p:cNvSpPr txBox="1"/>
          <p:nvPr/>
        </p:nvSpPr>
        <p:spPr>
          <a:xfrm>
            <a:off x="1825356" y="2708808"/>
            <a:ext cx="8541280" cy="2031325"/>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Yapılan araştırmalara göre, İstanbul'da bir kişinin ortalama olarak ayda </a:t>
            </a:r>
            <a:r>
              <a:rPr lang="tr-TR" b="1" dirty="0">
                <a:latin typeface="Poppins" panose="00000500000000000000" pitchFamily="2" charset="-94"/>
                <a:cs typeface="Poppins" panose="00000500000000000000" pitchFamily="2" charset="-94"/>
              </a:rPr>
              <a:t>30-40 fincan kahve </a:t>
            </a:r>
            <a:r>
              <a:rPr lang="tr-TR" dirty="0">
                <a:latin typeface="Poppins" panose="00000500000000000000" pitchFamily="2" charset="-94"/>
                <a:cs typeface="Poppins" panose="00000500000000000000" pitchFamily="2" charset="-94"/>
              </a:rPr>
              <a:t>tükettiği gözlemlenmiştir. Yine de müşterilerimizin ortalama olarak bulunan sayının da ortalaması kadar içtiği varsayımı kabul edilecek.</a:t>
            </a:r>
          </a:p>
          <a:p>
            <a:pPr algn="ctr"/>
            <a:endParaRPr lang="tr-TR" dirty="0">
              <a:latin typeface="Poppins" panose="00000500000000000000" pitchFamily="2" charset="-94"/>
              <a:cs typeface="Poppins" panose="00000500000000000000" pitchFamily="2" charset="-94"/>
            </a:endParaRPr>
          </a:p>
          <a:p>
            <a:pPr algn="ctr"/>
            <a:r>
              <a:rPr lang="tr-TR" b="0" dirty="0">
                <a:effectLst/>
                <a:latin typeface="Poppins" panose="00000500000000000000" pitchFamily="2" charset="-94"/>
                <a:cs typeface="Poppins" panose="00000500000000000000" pitchFamily="2" charset="-94"/>
              </a:rPr>
              <a:t>Rakip firma olan </a:t>
            </a:r>
            <a:r>
              <a:rPr lang="tr-TR" b="0" dirty="0" err="1">
                <a:effectLst/>
                <a:latin typeface="Poppins" panose="00000500000000000000" pitchFamily="2" charset="-94"/>
                <a:cs typeface="Poppins" panose="00000500000000000000" pitchFamily="2" charset="-94"/>
              </a:rPr>
              <a:t>Brew</a:t>
            </a:r>
            <a:r>
              <a:rPr lang="tr-TR" b="0" dirty="0">
                <a:effectLst/>
                <a:latin typeface="Poppins" panose="00000500000000000000" pitchFamily="2" charset="-94"/>
                <a:cs typeface="Poppins" panose="00000500000000000000" pitchFamily="2" charset="-94"/>
              </a:rPr>
              <a:t> </a:t>
            </a:r>
            <a:r>
              <a:rPr lang="tr-TR" b="0" dirty="0" err="1">
                <a:effectLst/>
                <a:latin typeface="Poppins" panose="00000500000000000000" pitchFamily="2" charset="-94"/>
                <a:cs typeface="Poppins" panose="00000500000000000000" pitchFamily="2" charset="-94"/>
              </a:rPr>
              <a:t>Coffe</a:t>
            </a:r>
            <a:r>
              <a:rPr lang="tr-TR" b="0" dirty="0">
                <a:effectLst/>
                <a:latin typeface="Poppins" panose="00000500000000000000" pitchFamily="2" charset="-94"/>
                <a:cs typeface="Poppins" panose="00000500000000000000" pitchFamily="2" charset="-94"/>
              </a:rPr>
              <a:t> House menü verileri incelenip espresso bazlı içeceklerin ortalama fiyatı </a:t>
            </a:r>
            <a:r>
              <a:rPr lang="tr-TR" b="1" dirty="0">
                <a:effectLst/>
                <a:latin typeface="Poppins" panose="00000500000000000000" pitchFamily="2" charset="-94"/>
                <a:cs typeface="Poppins" panose="00000500000000000000" pitchFamily="2" charset="-94"/>
              </a:rPr>
              <a:t>50₺</a:t>
            </a:r>
            <a:r>
              <a:rPr lang="tr-TR" b="0" dirty="0">
                <a:effectLst/>
                <a:latin typeface="Poppins" panose="00000500000000000000" pitchFamily="2" charset="-94"/>
                <a:cs typeface="Poppins" panose="00000500000000000000" pitchFamily="2" charset="-94"/>
              </a:rPr>
              <a:t> bulunmuştur.</a:t>
            </a:r>
          </a:p>
        </p:txBody>
      </p:sp>
      <p:sp>
        <p:nvSpPr>
          <p:cNvPr id="4" name="Metin kutusu 3">
            <a:extLst>
              <a:ext uri="{FF2B5EF4-FFF2-40B4-BE49-F238E27FC236}">
                <a16:creationId xmlns:a16="http://schemas.microsoft.com/office/drawing/2014/main" id="{97AAF334-CEF3-BEC5-9DD0-2EB5FA0D9EFA}"/>
              </a:ext>
            </a:extLst>
          </p:cNvPr>
          <p:cNvSpPr txBox="1"/>
          <p:nvPr/>
        </p:nvSpPr>
        <p:spPr>
          <a:xfrm>
            <a:off x="1402462" y="5478675"/>
            <a:ext cx="9387068" cy="646331"/>
          </a:xfrm>
          <a:prstGeom prst="rect">
            <a:avLst/>
          </a:prstGeom>
          <a:noFill/>
        </p:spPr>
        <p:txBody>
          <a:bodyPr wrap="square" rtlCol="0">
            <a:spAutoFit/>
          </a:bodyPr>
          <a:lstStyle/>
          <a:p>
            <a:r>
              <a:rPr lang="tr-TR" sz="1200" dirty="0">
                <a:solidFill>
                  <a:srgbClr val="374151"/>
                </a:solidFill>
                <a:latin typeface="Söhne"/>
              </a:rPr>
              <a:t>KAYNAKLAR:</a:t>
            </a:r>
            <a:br>
              <a:rPr lang="tr-TR" sz="1200" dirty="0">
                <a:solidFill>
                  <a:srgbClr val="374151"/>
                </a:solidFill>
                <a:latin typeface="Söhne"/>
              </a:rPr>
            </a:br>
            <a:r>
              <a:rPr lang="tr-TR" sz="1200" b="0" i="0" dirty="0">
                <a:solidFill>
                  <a:srgbClr val="374151"/>
                </a:solidFill>
                <a:effectLst/>
                <a:latin typeface="Söhne"/>
              </a:rPr>
              <a:t>Sema S. Tokdemir, "</a:t>
            </a:r>
            <a:r>
              <a:rPr lang="tr-TR" sz="1200" b="0" i="0" dirty="0" err="1">
                <a:solidFill>
                  <a:srgbClr val="374151"/>
                </a:solidFill>
                <a:effectLst/>
                <a:latin typeface="Söhne"/>
              </a:rPr>
              <a:t>Istanbul'da</a:t>
            </a:r>
            <a:r>
              <a:rPr lang="tr-TR" sz="1200" b="0" i="0" dirty="0">
                <a:solidFill>
                  <a:srgbClr val="374151"/>
                </a:solidFill>
                <a:effectLst/>
                <a:latin typeface="Söhne"/>
              </a:rPr>
              <a:t> Kahve Tüketimi ve Kültürü", Yüksek Lisans Tezi, Marmara Üniversitesi, 2012.</a:t>
            </a:r>
            <a:br>
              <a:rPr lang="tr-TR" sz="1200" b="0" i="0" dirty="0">
                <a:solidFill>
                  <a:srgbClr val="374151"/>
                </a:solidFill>
                <a:effectLst/>
                <a:latin typeface="Söhne"/>
              </a:rPr>
            </a:br>
            <a:r>
              <a:rPr lang="tr-TR" sz="1200" b="0" i="0" dirty="0">
                <a:solidFill>
                  <a:srgbClr val="374151"/>
                </a:solidFill>
                <a:effectLst/>
                <a:latin typeface="Söhne"/>
              </a:rPr>
              <a:t>Yıldız B. Ercan, "Kahve Tüketimi ve Tercihleri: İstanbul Örneği", İstanbul Üniversitesi İşletme Fakültesi Dergisi, cilt 44, sayı 2, 2015, </a:t>
            </a:r>
            <a:r>
              <a:rPr lang="tr-TR" sz="1200" b="0" i="0" dirty="0" err="1">
                <a:solidFill>
                  <a:srgbClr val="374151"/>
                </a:solidFill>
                <a:effectLst/>
                <a:latin typeface="Söhne"/>
              </a:rPr>
              <a:t>ss</a:t>
            </a:r>
            <a:r>
              <a:rPr lang="tr-TR" sz="1200" b="0" i="0" dirty="0">
                <a:solidFill>
                  <a:srgbClr val="374151"/>
                </a:solidFill>
                <a:effectLst/>
                <a:latin typeface="Söhne"/>
              </a:rPr>
              <a:t>. 193-213.</a:t>
            </a:r>
          </a:p>
        </p:txBody>
      </p:sp>
    </p:spTree>
    <p:extLst>
      <p:ext uri="{BB962C8B-B14F-4D97-AF65-F5344CB8AC3E}">
        <p14:creationId xmlns:p14="http://schemas.microsoft.com/office/powerpoint/2010/main" val="24189822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42803">
            <a:off x="1876993" y="3573771"/>
            <a:ext cx="8901160" cy="5845741"/>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833782">
            <a:off x="3259845" y="-667605"/>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856527"/>
            <a:ext cx="11331615" cy="550494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4012969" y="147273"/>
            <a:ext cx="4166059"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ROI Sonucu</a:t>
            </a:r>
          </a:p>
        </p:txBody>
      </p:sp>
      <p:sp>
        <p:nvSpPr>
          <p:cNvPr id="5" name="Metin kutusu 4">
            <a:extLst>
              <a:ext uri="{FF2B5EF4-FFF2-40B4-BE49-F238E27FC236}">
                <a16:creationId xmlns:a16="http://schemas.microsoft.com/office/drawing/2014/main" id="{1703A88D-8686-9143-A362-59A791A6437F}"/>
              </a:ext>
            </a:extLst>
          </p:cNvPr>
          <p:cNvSpPr txBox="1"/>
          <p:nvPr/>
        </p:nvSpPr>
        <p:spPr>
          <a:xfrm>
            <a:off x="5252865" y="2188560"/>
            <a:ext cx="6025680" cy="2862322"/>
          </a:xfrm>
          <a:prstGeom prst="rect">
            <a:avLst/>
          </a:prstGeom>
          <a:noFill/>
        </p:spPr>
        <p:txBody>
          <a:bodyPr wrap="square" rtlCol="0">
            <a:spAutoFit/>
          </a:bodyPr>
          <a:lstStyle/>
          <a:p>
            <a:pPr algn="ctr"/>
            <a:r>
              <a:rPr lang="tr-TR" dirty="0">
                <a:latin typeface="Poppins" panose="00000500000000000000" pitchFamily="2" charset="-94"/>
                <a:cs typeface="Poppins" panose="00000500000000000000" pitchFamily="2" charset="-94"/>
              </a:rPr>
              <a:t>Toplam maaliyetleri aylık baza indirgeyip gelirin %60’ının gider varsayımı altında ROI değerini hesapladım.</a:t>
            </a:r>
          </a:p>
          <a:p>
            <a:pPr algn="ctr"/>
            <a:endParaRPr lang="tr-TR" dirty="0">
              <a:latin typeface="Poppins" panose="00000500000000000000" pitchFamily="2" charset="-94"/>
              <a:cs typeface="Poppins" panose="00000500000000000000" pitchFamily="2" charset="-94"/>
            </a:endParaRPr>
          </a:p>
          <a:p>
            <a:pPr algn="ctr"/>
            <a:r>
              <a:rPr lang="tr-TR" b="0" i="0" dirty="0">
                <a:effectLst/>
                <a:latin typeface="Poppins" panose="00000500000000000000" pitchFamily="2" charset="-94"/>
                <a:cs typeface="Poppins" panose="00000500000000000000" pitchFamily="2" charset="-94"/>
              </a:rPr>
              <a:t>Bu ROI hesabı sonucunda, her 1 TL'lik yatırım için 0,60 kuruşluk getiri sağlandığı anlamına gelir.</a:t>
            </a:r>
          </a:p>
          <a:p>
            <a:pPr algn="ctr"/>
            <a:endParaRPr lang="tr-TR" dirty="0">
              <a:latin typeface="Poppins" panose="00000500000000000000" pitchFamily="2" charset="-94"/>
              <a:cs typeface="Poppins" panose="00000500000000000000" pitchFamily="2" charset="-94"/>
            </a:endParaRPr>
          </a:p>
          <a:p>
            <a:pPr algn="ctr"/>
            <a:r>
              <a:rPr lang="tr-TR" b="0" i="0" dirty="0">
                <a:effectLst/>
                <a:latin typeface="Poppins" panose="00000500000000000000" pitchFamily="2" charset="-94"/>
                <a:cs typeface="Poppins" panose="00000500000000000000" pitchFamily="2" charset="-94"/>
              </a:rPr>
              <a:t>Bu durumda yatırımın başarılı olduğunu ve işletmenin kârlılık potansiyelinin yüksek olduğunu söyleyebiliriz.</a:t>
            </a:r>
            <a:endParaRPr lang="tr-TR" dirty="0">
              <a:latin typeface="Poppins" panose="00000500000000000000" pitchFamily="2" charset="-94"/>
              <a:cs typeface="Poppins" panose="00000500000000000000" pitchFamily="2" charset="-94"/>
            </a:endParaRPr>
          </a:p>
        </p:txBody>
      </p:sp>
      <p:grpSp>
        <p:nvGrpSpPr>
          <p:cNvPr id="7" name="Grup 6">
            <a:extLst>
              <a:ext uri="{FF2B5EF4-FFF2-40B4-BE49-F238E27FC236}">
                <a16:creationId xmlns:a16="http://schemas.microsoft.com/office/drawing/2014/main" id="{0B57B368-30D6-613F-CA5E-47223D3070B9}"/>
              </a:ext>
            </a:extLst>
          </p:cNvPr>
          <p:cNvGrpSpPr/>
          <p:nvPr/>
        </p:nvGrpSpPr>
        <p:grpSpPr>
          <a:xfrm>
            <a:off x="1245834" y="2102086"/>
            <a:ext cx="3035269" cy="3035269"/>
            <a:chOff x="1360317" y="1877393"/>
            <a:chExt cx="3035269" cy="3035269"/>
          </a:xfrm>
        </p:grpSpPr>
        <p:sp>
          <p:nvSpPr>
            <p:cNvPr id="3" name="Oval 2">
              <a:extLst>
                <a:ext uri="{FF2B5EF4-FFF2-40B4-BE49-F238E27FC236}">
                  <a16:creationId xmlns:a16="http://schemas.microsoft.com/office/drawing/2014/main" id="{F6F854AA-2EC9-91D7-10A8-1D0E94727225}"/>
                </a:ext>
              </a:extLst>
            </p:cNvPr>
            <p:cNvSpPr/>
            <p:nvPr/>
          </p:nvSpPr>
          <p:spPr>
            <a:xfrm>
              <a:off x="1671484" y="2188560"/>
              <a:ext cx="2412937" cy="2412937"/>
            </a:xfrm>
            <a:prstGeom prst="ellipse">
              <a:avLst/>
            </a:prstGeom>
            <a:solidFill>
              <a:srgbClr val="304BD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600" b="1" dirty="0">
                  <a:latin typeface="Poppins" panose="00000500000000000000" pitchFamily="2" charset="-94"/>
                  <a:cs typeface="Poppins" panose="00000500000000000000" pitchFamily="2" charset="-94"/>
                </a:rPr>
                <a:t>ROI</a:t>
              </a:r>
            </a:p>
            <a:p>
              <a:pPr algn="ctr"/>
              <a:r>
                <a:rPr lang="tr-TR" sz="3600" b="1" dirty="0">
                  <a:latin typeface="Poppins" panose="00000500000000000000" pitchFamily="2" charset="-94"/>
                  <a:cs typeface="Poppins" panose="00000500000000000000" pitchFamily="2" charset="-94"/>
                </a:rPr>
                <a:t>60.29</a:t>
              </a:r>
            </a:p>
          </p:txBody>
        </p:sp>
        <p:sp>
          <p:nvSpPr>
            <p:cNvPr id="4" name="Oval 3">
              <a:extLst>
                <a:ext uri="{FF2B5EF4-FFF2-40B4-BE49-F238E27FC236}">
                  <a16:creationId xmlns:a16="http://schemas.microsoft.com/office/drawing/2014/main" id="{E5DBBE39-D0BA-F68C-F818-15A2F0FEB4AC}"/>
                </a:ext>
              </a:extLst>
            </p:cNvPr>
            <p:cNvSpPr/>
            <p:nvPr/>
          </p:nvSpPr>
          <p:spPr>
            <a:xfrm>
              <a:off x="1360317" y="1877393"/>
              <a:ext cx="3035269" cy="3035269"/>
            </a:xfrm>
            <a:prstGeom prst="ellipse">
              <a:avLst/>
            </a:prstGeom>
            <a:noFill/>
            <a:ln w="76200">
              <a:solidFill>
                <a:srgbClr val="304BD7"/>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grpSp>
    </p:spTree>
    <p:extLst>
      <p:ext uri="{BB962C8B-B14F-4D97-AF65-F5344CB8AC3E}">
        <p14:creationId xmlns:p14="http://schemas.microsoft.com/office/powerpoint/2010/main" val="16832186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42803">
            <a:off x="4759090" y="-833740"/>
            <a:ext cx="8901160" cy="5845741"/>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833782">
            <a:off x="-1949504" y="2588213"/>
            <a:ext cx="10011720" cy="5712331"/>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430192" y="856527"/>
            <a:ext cx="11331615" cy="5828782"/>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2" name="Dikdörtgen: Köşeleri Yuvarlatılmış 1">
            <a:extLst>
              <a:ext uri="{FF2B5EF4-FFF2-40B4-BE49-F238E27FC236}">
                <a16:creationId xmlns:a16="http://schemas.microsoft.com/office/drawing/2014/main" id="{95DB29A8-3E1B-43F4-55B8-974AA4D233A0}"/>
              </a:ext>
            </a:extLst>
          </p:cNvPr>
          <p:cNvSpPr/>
          <p:nvPr/>
        </p:nvSpPr>
        <p:spPr>
          <a:xfrm>
            <a:off x="3766618" y="172691"/>
            <a:ext cx="4658758"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ROI Detaylı Hesaplama</a:t>
            </a:r>
          </a:p>
        </p:txBody>
      </p:sp>
      <p:sp>
        <p:nvSpPr>
          <p:cNvPr id="5" name="Metin kutusu 4">
            <a:extLst>
              <a:ext uri="{FF2B5EF4-FFF2-40B4-BE49-F238E27FC236}">
                <a16:creationId xmlns:a16="http://schemas.microsoft.com/office/drawing/2014/main" id="{1703A88D-8686-9143-A362-59A791A6437F}"/>
              </a:ext>
            </a:extLst>
          </p:cNvPr>
          <p:cNvSpPr txBox="1"/>
          <p:nvPr/>
        </p:nvSpPr>
        <p:spPr>
          <a:xfrm>
            <a:off x="1446830" y="1832859"/>
            <a:ext cx="9298333" cy="4524315"/>
          </a:xfrm>
          <a:prstGeom prst="rect">
            <a:avLst/>
          </a:prstGeom>
          <a:noFill/>
        </p:spPr>
        <p:txBody>
          <a:bodyPr wrap="square" rtlCol="0">
            <a:spAutoFit/>
          </a:bodyPr>
          <a:lstStyle/>
          <a:p>
            <a:pPr algn="ctr"/>
            <a:r>
              <a:rPr lang="tr-TR" b="0" i="0" dirty="0">
                <a:effectLst/>
                <a:latin typeface="Poppins" panose="00000500000000000000" pitchFamily="2" charset="-94"/>
                <a:cs typeface="Poppins" panose="00000500000000000000" pitchFamily="2" charset="-94"/>
              </a:rPr>
              <a:t>ROI (Return on </a:t>
            </a:r>
            <a:r>
              <a:rPr lang="tr-TR" b="0" i="0" dirty="0" err="1">
                <a:effectLst/>
                <a:latin typeface="Poppins" panose="00000500000000000000" pitchFamily="2" charset="-94"/>
                <a:cs typeface="Poppins" panose="00000500000000000000" pitchFamily="2" charset="-94"/>
              </a:rPr>
              <a:t>Investment</a:t>
            </a:r>
            <a:r>
              <a:rPr lang="tr-TR" b="0" i="0" dirty="0">
                <a:effectLst/>
                <a:latin typeface="Poppins" panose="00000500000000000000" pitchFamily="2" charset="-94"/>
                <a:cs typeface="Poppins" panose="00000500000000000000" pitchFamily="2" charset="-94"/>
              </a:rPr>
              <a:t>) hesaplaması, yatırım getirisi oranını belirlemek için kullanılır. ROI oranı, yatırım getirisi ile yatırım maliyetinin farkının yatırım maliyetine oranıdır.</a:t>
            </a:r>
          </a:p>
          <a:p>
            <a:pPr algn="ctr"/>
            <a:endParaRPr lang="tr-TR" dirty="0">
              <a:latin typeface="Poppins" panose="00000500000000000000" pitchFamily="2" charset="-94"/>
              <a:cs typeface="Poppins" panose="00000500000000000000" pitchFamily="2" charset="-94"/>
            </a:endParaRPr>
          </a:p>
          <a:p>
            <a:r>
              <a:rPr lang="tr-TR" dirty="0">
                <a:latin typeface="Poppins" panose="00000500000000000000" pitchFamily="2" charset="-94"/>
                <a:cs typeface="Poppins" panose="00000500000000000000" pitchFamily="2" charset="-94"/>
              </a:rPr>
              <a:t>Toplam </a:t>
            </a:r>
            <a:r>
              <a:rPr lang="tr-TR" dirty="0" err="1">
                <a:latin typeface="Poppins" panose="00000500000000000000" pitchFamily="2" charset="-94"/>
                <a:cs typeface="Poppins" panose="00000500000000000000" pitchFamily="2" charset="-94"/>
              </a:rPr>
              <a:t>Müsşeri</a:t>
            </a:r>
            <a:r>
              <a:rPr lang="tr-TR" dirty="0">
                <a:latin typeface="Poppins" panose="00000500000000000000" pitchFamily="2" charset="-94"/>
                <a:cs typeface="Poppins" panose="00000500000000000000" pitchFamily="2" charset="-94"/>
              </a:rPr>
              <a:t> = 8311 + 4033 + 2562 + 10522 + 4785 + 4860</a:t>
            </a:r>
          </a:p>
          <a:p>
            <a:r>
              <a:rPr lang="tr-TR" dirty="0">
                <a:latin typeface="Poppins" panose="00000500000000000000" pitchFamily="2" charset="-94"/>
                <a:cs typeface="Poppins" panose="00000500000000000000" pitchFamily="2" charset="-94"/>
              </a:rPr>
              <a:t>Toplam Müşteri = 31173</a:t>
            </a:r>
          </a:p>
          <a:p>
            <a:endParaRPr lang="tr-TR" dirty="0">
              <a:latin typeface="Poppins" panose="00000500000000000000" pitchFamily="2" charset="-94"/>
              <a:cs typeface="Poppins" panose="00000500000000000000" pitchFamily="2" charset="-94"/>
            </a:endParaRPr>
          </a:p>
          <a:p>
            <a:r>
              <a:rPr lang="tr-TR" dirty="0">
                <a:latin typeface="Poppins" panose="00000500000000000000" pitchFamily="2" charset="-94"/>
                <a:cs typeface="Poppins" panose="00000500000000000000" pitchFamily="2" charset="-94"/>
              </a:rPr>
              <a:t>Toplam Gelir = Toplam Müşteri * 50₺ * Kişinin Tükettiği Ortalama Kahve Sayısı</a:t>
            </a:r>
          </a:p>
          <a:p>
            <a:r>
              <a:rPr lang="tr-TR" dirty="0">
                <a:latin typeface="Poppins" panose="00000500000000000000" pitchFamily="2" charset="-94"/>
                <a:cs typeface="Poppins" panose="00000500000000000000" pitchFamily="2" charset="-94"/>
              </a:rPr>
              <a:t>Toplam Gelir = 31173 * 50 * 23</a:t>
            </a:r>
          </a:p>
          <a:p>
            <a:r>
              <a:rPr lang="tr-TR" dirty="0">
                <a:latin typeface="Poppins" panose="00000500000000000000" pitchFamily="2" charset="-94"/>
                <a:cs typeface="Poppins" panose="00000500000000000000" pitchFamily="2" charset="-94"/>
              </a:rPr>
              <a:t>Toplam Gelir = </a:t>
            </a:r>
            <a:r>
              <a:rPr lang="tr-TR" b="0" i="0" dirty="0">
                <a:solidFill>
                  <a:srgbClr val="202124"/>
                </a:solidFill>
                <a:effectLst/>
                <a:latin typeface="Poppins" panose="00000500000000000000" pitchFamily="2" charset="-94"/>
                <a:cs typeface="Poppins" panose="00000500000000000000" pitchFamily="2" charset="-94"/>
              </a:rPr>
              <a:t>35848950 </a:t>
            </a:r>
            <a:r>
              <a:rPr lang="tr-TR" b="0" i="0" dirty="0">
                <a:solidFill>
                  <a:schemeClr val="bg2">
                    <a:lumMod val="75000"/>
                  </a:schemeClr>
                </a:solidFill>
                <a:effectLst/>
                <a:latin typeface="Poppins" panose="00000500000000000000" pitchFamily="2" charset="-94"/>
                <a:cs typeface="Poppins" panose="00000500000000000000" pitchFamily="2" charset="-94"/>
              </a:rPr>
              <a:t>«Aylık Bazda Hesap»</a:t>
            </a:r>
            <a:endParaRPr lang="tr-TR" dirty="0">
              <a:solidFill>
                <a:schemeClr val="bg2">
                  <a:lumMod val="75000"/>
                </a:schemeClr>
              </a:solidFill>
              <a:latin typeface="Poppins" panose="00000500000000000000" pitchFamily="2" charset="-94"/>
              <a:cs typeface="Poppins" panose="00000500000000000000" pitchFamily="2" charset="-94"/>
            </a:endParaRPr>
          </a:p>
          <a:p>
            <a:pPr algn="ctr"/>
            <a:endParaRPr lang="tr-TR" dirty="0">
              <a:latin typeface="Poppins" panose="00000500000000000000" pitchFamily="2" charset="-94"/>
              <a:cs typeface="Poppins" panose="00000500000000000000" pitchFamily="2" charset="-94"/>
            </a:endParaRPr>
          </a:p>
          <a:p>
            <a:pPr algn="ctr"/>
            <a:r>
              <a:rPr lang="tr-TR" b="0" i="0" dirty="0">
                <a:effectLst/>
                <a:latin typeface="Poppins" panose="00000500000000000000" pitchFamily="2" charset="-94"/>
                <a:cs typeface="Poppins" panose="00000500000000000000" pitchFamily="2" charset="-94"/>
              </a:rPr>
              <a:t>Bu nedenle, elde edilen aylık toplam gelir </a:t>
            </a:r>
            <a:r>
              <a:rPr lang="tr-TR" b="0" i="0" dirty="0">
                <a:solidFill>
                  <a:srgbClr val="202124"/>
                </a:solidFill>
                <a:effectLst/>
                <a:latin typeface="Poppins" panose="00000500000000000000" pitchFamily="2" charset="-94"/>
                <a:cs typeface="Poppins" panose="00000500000000000000" pitchFamily="2" charset="-94"/>
              </a:rPr>
              <a:t>35.848.950 </a:t>
            </a:r>
            <a:r>
              <a:rPr lang="tr-TR" b="0" i="0" dirty="0">
                <a:effectLst/>
                <a:latin typeface="Poppins" panose="00000500000000000000" pitchFamily="2" charset="-94"/>
                <a:cs typeface="Poppins" panose="00000500000000000000" pitchFamily="2" charset="-94"/>
              </a:rPr>
              <a:t>₺ olacaktır.</a:t>
            </a:r>
          </a:p>
          <a:p>
            <a:pPr algn="ctr"/>
            <a:r>
              <a:rPr lang="tr-TR" b="0" i="0" dirty="0">
                <a:effectLst/>
                <a:latin typeface="Poppins" panose="00000500000000000000" pitchFamily="2" charset="-94"/>
                <a:cs typeface="Poppins" panose="00000500000000000000" pitchFamily="2" charset="-94"/>
              </a:rPr>
              <a:t> </a:t>
            </a:r>
          </a:p>
          <a:p>
            <a:r>
              <a:rPr lang="tr-TR" dirty="0">
                <a:latin typeface="Poppins" panose="00000500000000000000" pitchFamily="2" charset="-94"/>
                <a:cs typeface="Poppins" panose="00000500000000000000" pitchFamily="2" charset="-94"/>
              </a:rPr>
              <a:t>Aylık Gider = Aylık Maaliyet = 2835000/12 = </a:t>
            </a:r>
            <a:r>
              <a:rPr lang="tr-TR" b="0" i="0" dirty="0">
                <a:solidFill>
                  <a:srgbClr val="202124"/>
                </a:solidFill>
                <a:effectLst/>
                <a:latin typeface="Poppins" panose="00000500000000000000" pitchFamily="2" charset="-94"/>
                <a:cs typeface="Poppins" panose="00000500000000000000" pitchFamily="2" charset="-94"/>
              </a:rPr>
              <a:t>236250</a:t>
            </a:r>
            <a:endParaRPr lang="tr-TR" dirty="0">
              <a:latin typeface="Poppins" panose="00000500000000000000" pitchFamily="2" charset="-94"/>
              <a:cs typeface="Poppins" panose="00000500000000000000" pitchFamily="2" charset="-94"/>
            </a:endParaRPr>
          </a:p>
          <a:p>
            <a:r>
              <a:rPr lang="tr-TR" dirty="0">
                <a:latin typeface="Poppins" panose="00000500000000000000" pitchFamily="2" charset="-94"/>
                <a:cs typeface="Poppins" panose="00000500000000000000" pitchFamily="2" charset="-94"/>
              </a:rPr>
              <a:t>ROI = (</a:t>
            </a:r>
            <a:r>
              <a:rPr lang="tr-TR" b="0" i="0" dirty="0">
                <a:solidFill>
                  <a:srgbClr val="202124"/>
                </a:solidFill>
                <a:effectLst/>
                <a:latin typeface="Poppins" panose="00000500000000000000" pitchFamily="2" charset="-94"/>
                <a:cs typeface="Poppins" panose="00000500000000000000" pitchFamily="2" charset="-94"/>
              </a:rPr>
              <a:t>35848950</a:t>
            </a:r>
            <a:r>
              <a:rPr lang="tr-TR" dirty="0">
                <a:latin typeface="Poppins" panose="00000500000000000000" pitchFamily="2" charset="-94"/>
                <a:cs typeface="Poppins" panose="00000500000000000000" pitchFamily="2" charset="-94"/>
              </a:rPr>
              <a:t> – </a:t>
            </a:r>
            <a:r>
              <a:rPr lang="tr-TR" b="0" i="0" dirty="0">
                <a:solidFill>
                  <a:srgbClr val="202124"/>
                </a:solidFill>
                <a:effectLst/>
                <a:latin typeface="Poppins" panose="00000500000000000000" pitchFamily="2" charset="-94"/>
                <a:cs typeface="Poppins" panose="00000500000000000000" pitchFamily="2" charset="-94"/>
              </a:rPr>
              <a:t>236250</a:t>
            </a:r>
            <a:r>
              <a:rPr lang="tr-TR" dirty="0">
                <a:latin typeface="Poppins" panose="00000500000000000000" pitchFamily="2" charset="-94"/>
                <a:cs typeface="Poppins" panose="00000500000000000000" pitchFamily="2" charset="-94"/>
              </a:rPr>
              <a:t>) / </a:t>
            </a:r>
            <a:r>
              <a:rPr lang="tr-TR" b="0" i="0" dirty="0">
                <a:solidFill>
                  <a:srgbClr val="202124"/>
                </a:solidFill>
                <a:effectLst/>
                <a:latin typeface="Poppins" panose="00000500000000000000" pitchFamily="2" charset="-94"/>
                <a:cs typeface="Poppins" panose="00000500000000000000" pitchFamily="2" charset="-94"/>
              </a:rPr>
              <a:t>236250 – Gelirin %60’ı olan gider.</a:t>
            </a:r>
            <a:endParaRPr lang="tr-TR" dirty="0">
              <a:latin typeface="Poppins" panose="00000500000000000000" pitchFamily="2" charset="-94"/>
              <a:cs typeface="Poppins" panose="00000500000000000000" pitchFamily="2" charset="-94"/>
            </a:endParaRPr>
          </a:p>
          <a:p>
            <a:r>
              <a:rPr lang="tr-TR" dirty="0">
                <a:latin typeface="Poppins" panose="00000500000000000000" pitchFamily="2" charset="-94"/>
                <a:cs typeface="Poppins" panose="00000500000000000000" pitchFamily="2" charset="-94"/>
              </a:rPr>
              <a:t>ROI = </a:t>
            </a:r>
            <a:r>
              <a:rPr lang="tr-TR" b="0" i="0" dirty="0">
                <a:solidFill>
                  <a:srgbClr val="202124"/>
                </a:solidFill>
                <a:effectLst/>
                <a:latin typeface="Poppins" panose="00000500000000000000" pitchFamily="2" charset="-94"/>
                <a:cs typeface="Poppins" panose="00000500000000000000" pitchFamily="2" charset="-94"/>
              </a:rPr>
              <a:t>60.2966349208</a:t>
            </a:r>
            <a:endParaRPr lang="tr-TR" b="0" i="0" dirty="0">
              <a:effectLst/>
              <a:latin typeface="Poppins" panose="00000500000000000000" pitchFamily="2" charset="-94"/>
              <a:cs typeface="Poppins" panose="00000500000000000000" pitchFamily="2" charset="-94"/>
            </a:endParaRPr>
          </a:p>
        </p:txBody>
      </p:sp>
    </p:spTree>
    <p:extLst>
      <p:ext uri="{BB962C8B-B14F-4D97-AF65-F5344CB8AC3E}">
        <p14:creationId xmlns:p14="http://schemas.microsoft.com/office/powerpoint/2010/main" val="16399862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Resim 7">
            <a:extLst>
              <a:ext uri="{FF2B5EF4-FFF2-40B4-BE49-F238E27FC236}">
                <a16:creationId xmlns:a16="http://schemas.microsoft.com/office/drawing/2014/main" id="{5350503C-1090-15A9-EB26-57BA0A9C9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316481">
            <a:off x="-2600342" y="-1203171"/>
            <a:ext cx="8640039" cy="4929700"/>
          </a:xfrm>
          <a:prstGeom prst="rect">
            <a:avLst/>
          </a:prstGeom>
        </p:spPr>
      </p:pic>
      <p:pic>
        <p:nvPicPr>
          <p:cNvPr id="9" name="Resim 8" descr="silah içeren bir resim">
            <a:extLst>
              <a:ext uri="{FF2B5EF4-FFF2-40B4-BE49-F238E27FC236}">
                <a16:creationId xmlns:a16="http://schemas.microsoft.com/office/drawing/2014/main" id="{6DA711DD-F5C2-EF40-CBE7-8737B4F2992F}"/>
              </a:ext>
            </a:extLst>
          </p:cNvPr>
          <p:cNvPicPr>
            <a:picLocks noChangeAspect="1"/>
          </p:cNvPicPr>
          <p:nvPr/>
        </p:nvPicPr>
        <p:blipFill rotWithShape="1">
          <a:blip r:embed="rId4">
            <a:extLst>
              <a:ext uri="{28A0092B-C50C-407E-A947-70E740481C1C}">
                <a14:useLocalDpi xmlns:a14="http://schemas.microsoft.com/office/drawing/2010/main" val="0"/>
              </a:ext>
            </a:extLst>
          </a:blip>
          <a:srcRect b="3667"/>
          <a:stretch/>
        </p:blipFill>
        <p:spPr>
          <a:xfrm>
            <a:off x="6466717" y="2330088"/>
            <a:ext cx="5178690" cy="2375608"/>
          </a:xfrm>
          <a:prstGeom prst="rect">
            <a:avLst/>
          </a:prstGeom>
        </p:spPr>
      </p:pic>
      <p:sp>
        <p:nvSpPr>
          <p:cNvPr id="2" name="Metin kutusu 1">
            <a:extLst>
              <a:ext uri="{FF2B5EF4-FFF2-40B4-BE49-F238E27FC236}">
                <a16:creationId xmlns:a16="http://schemas.microsoft.com/office/drawing/2014/main" id="{052A4B05-9049-1C78-2842-154FD1C9F20C}"/>
              </a:ext>
            </a:extLst>
          </p:cNvPr>
          <p:cNvSpPr txBox="1"/>
          <p:nvPr/>
        </p:nvSpPr>
        <p:spPr>
          <a:xfrm>
            <a:off x="3212602" y="2753910"/>
            <a:ext cx="6163761" cy="923330"/>
          </a:xfrm>
          <a:prstGeom prst="rect">
            <a:avLst/>
          </a:prstGeom>
          <a:noFill/>
        </p:spPr>
        <p:txBody>
          <a:bodyPr wrap="square" rtlCol="0">
            <a:spAutoFit/>
          </a:bodyPr>
          <a:lstStyle/>
          <a:p>
            <a:r>
              <a:rPr lang="tr-TR" sz="5400" spc="300" dirty="0">
                <a:solidFill>
                  <a:srgbClr val="304BD7"/>
                </a:solidFill>
                <a:latin typeface="Poppins Black" panose="00000A00000000000000" pitchFamily="2" charset="-94"/>
                <a:cs typeface="Poppins Black" panose="00000A00000000000000" pitchFamily="2" charset="-94"/>
              </a:rPr>
              <a:t>TEŞEKKÜRLER</a:t>
            </a:r>
          </a:p>
        </p:txBody>
      </p:sp>
      <p:pic>
        <p:nvPicPr>
          <p:cNvPr id="5" name="Resim 4">
            <a:extLst>
              <a:ext uri="{FF2B5EF4-FFF2-40B4-BE49-F238E27FC236}">
                <a16:creationId xmlns:a16="http://schemas.microsoft.com/office/drawing/2014/main" id="{F271248C-880D-0610-201E-BF47A1D553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9753133">
            <a:off x="1283921" y="4434494"/>
            <a:ext cx="9278880" cy="6093803"/>
          </a:xfrm>
          <a:prstGeom prst="rect">
            <a:avLst/>
          </a:prstGeom>
        </p:spPr>
      </p:pic>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1058932">
            <a:off x="8604838" y="-1851876"/>
            <a:ext cx="7743749" cy="5085622"/>
          </a:xfrm>
          <a:prstGeom prst="rect">
            <a:avLst/>
          </a:prstGeom>
        </p:spPr>
      </p:pic>
    </p:spTree>
    <p:extLst>
      <p:ext uri="{BB962C8B-B14F-4D97-AF65-F5344CB8AC3E}">
        <p14:creationId xmlns:p14="http://schemas.microsoft.com/office/powerpoint/2010/main" val="1284408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052A4B05-9049-1C78-2842-154FD1C9F20C}"/>
              </a:ext>
            </a:extLst>
          </p:cNvPr>
          <p:cNvSpPr txBox="1"/>
          <p:nvPr/>
        </p:nvSpPr>
        <p:spPr>
          <a:xfrm>
            <a:off x="2910650" y="235692"/>
            <a:ext cx="6370699" cy="769441"/>
          </a:xfrm>
          <a:prstGeom prst="rect">
            <a:avLst/>
          </a:prstGeom>
          <a:noFill/>
        </p:spPr>
        <p:txBody>
          <a:bodyPr wrap="square" rtlCol="0">
            <a:spAutoFit/>
          </a:bodyPr>
          <a:lstStyle/>
          <a:p>
            <a:r>
              <a:rPr lang="tr-TR" sz="4400" spc="300" dirty="0">
                <a:solidFill>
                  <a:srgbClr val="304BD7"/>
                </a:solidFill>
                <a:latin typeface="Poppins Black" panose="00000A00000000000000" pitchFamily="2" charset="-94"/>
                <a:cs typeface="Poppins Black" panose="00000A00000000000000" pitchFamily="2" charset="-94"/>
              </a:rPr>
              <a:t>Hedefler &amp; Kısıtlar</a:t>
            </a:r>
          </a:p>
        </p:txBody>
      </p:sp>
      <p:grpSp>
        <p:nvGrpSpPr>
          <p:cNvPr id="7" name="Grup 6">
            <a:extLst>
              <a:ext uri="{FF2B5EF4-FFF2-40B4-BE49-F238E27FC236}">
                <a16:creationId xmlns:a16="http://schemas.microsoft.com/office/drawing/2014/main" id="{97217444-3AE5-D7EB-DAA2-C273CD9E1778}"/>
              </a:ext>
            </a:extLst>
          </p:cNvPr>
          <p:cNvGrpSpPr/>
          <p:nvPr/>
        </p:nvGrpSpPr>
        <p:grpSpPr>
          <a:xfrm rot="1948519">
            <a:off x="10014012" y="-383604"/>
            <a:ext cx="6459926" cy="4610441"/>
            <a:chOff x="5360144" y="206872"/>
            <a:chExt cx="6459926" cy="4610441"/>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058932">
              <a:off x="5622074" y="1865360"/>
              <a:ext cx="4494864" cy="2951953"/>
            </a:xfrm>
            <a:prstGeom prst="rect">
              <a:avLst/>
            </a:prstGeom>
          </p:spPr>
        </p:pic>
        <p:pic>
          <p:nvPicPr>
            <p:cNvPr id="4" name="Resim 3">
              <a:extLst>
                <a:ext uri="{FF2B5EF4-FFF2-40B4-BE49-F238E27FC236}">
                  <a16:creationId xmlns:a16="http://schemas.microsoft.com/office/drawing/2014/main" id="{F808743A-8C47-A01D-01DE-0047133AD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058932">
              <a:off x="5360144" y="206872"/>
              <a:ext cx="6459926" cy="4242486"/>
            </a:xfrm>
            <a:prstGeom prst="rect">
              <a:avLst/>
            </a:prstGeom>
          </p:spPr>
        </p:pic>
      </p:grpSp>
      <p:grpSp>
        <p:nvGrpSpPr>
          <p:cNvPr id="10" name="Grup 9">
            <a:extLst>
              <a:ext uri="{FF2B5EF4-FFF2-40B4-BE49-F238E27FC236}">
                <a16:creationId xmlns:a16="http://schemas.microsoft.com/office/drawing/2014/main" id="{828B6C1A-D6AC-2C19-979E-4DACFD984765}"/>
              </a:ext>
            </a:extLst>
          </p:cNvPr>
          <p:cNvGrpSpPr/>
          <p:nvPr/>
        </p:nvGrpSpPr>
        <p:grpSpPr>
          <a:xfrm rot="14953375">
            <a:off x="-2250291" y="4520709"/>
            <a:ext cx="5068809" cy="2714831"/>
            <a:chOff x="-3095242" y="63093"/>
            <a:chExt cx="9236823" cy="4947200"/>
          </a:xfrm>
        </p:grpSpPr>
        <p:pic>
          <p:nvPicPr>
            <p:cNvPr id="8" name="Resim 7">
              <a:extLst>
                <a:ext uri="{FF2B5EF4-FFF2-40B4-BE49-F238E27FC236}">
                  <a16:creationId xmlns:a16="http://schemas.microsoft.com/office/drawing/2014/main" id="{5350503C-1090-15A9-EB26-57BA0A9C9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316481">
              <a:off x="-3095242" y="80593"/>
              <a:ext cx="8640039" cy="4929700"/>
            </a:xfrm>
            <a:prstGeom prst="rect">
              <a:avLst/>
            </a:prstGeom>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8348359">
              <a:off x="71978" y="63093"/>
              <a:ext cx="6069603" cy="3463100"/>
            </a:xfrm>
            <a:prstGeom prst="rect">
              <a:avLst/>
            </a:prstGeom>
          </p:spPr>
        </p:pic>
      </p:grpSp>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557514" y="1153596"/>
            <a:ext cx="11076971" cy="5468712"/>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8" name="Oval 17">
            <a:extLst>
              <a:ext uri="{FF2B5EF4-FFF2-40B4-BE49-F238E27FC236}">
                <a16:creationId xmlns:a16="http://schemas.microsoft.com/office/drawing/2014/main" id="{C06AC400-214A-3271-B8CC-05F7B6D7ABF6}"/>
              </a:ext>
            </a:extLst>
          </p:cNvPr>
          <p:cNvSpPr/>
          <p:nvPr/>
        </p:nvSpPr>
        <p:spPr>
          <a:xfrm>
            <a:off x="839538" y="2003727"/>
            <a:ext cx="3150732" cy="3150732"/>
          </a:xfrm>
          <a:prstGeom prst="ellipse">
            <a:avLst/>
          </a:prstGeom>
          <a:solidFill>
            <a:srgbClr val="304BD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latin typeface="Poppins" panose="00000500000000000000" pitchFamily="2" charset="-94"/>
                <a:cs typeface="Poppins" panose="00000500000000000000" pitchFamily="2" charset="-94"/>
              </a:rPr>
              <a:t>Pazarlama Hedefi</a:t>
            </a:r>
            <a:br>
              <a:rPr lang="tr-TR" dirty="0">
                <a:latin typeface="Poppins" panose="00000500000000000000" pitchFamily="2" charset="-94"/>
                <a:cs typeface="Poppins" panose="00000500000000000000" pitchFamily="2" charset="-94"/>
              </a:rPr>
            </a:br>
            <a:br>
              <a:rPr lang="tr-TR" dirty="0">
                <a:latin typeface="Poppins" panose="00000500000000000000" pitchFamily="2" charset="-94"/>
                <a:cs typeface="Poppins" panose="00000500000000000000" pitchFamily="2" charset="-94"/>
              </a:rPr>
            </a:br>
            <a:r>
              <a:rPr lang="tr-TR" dirty="0">
                <a:latin typeface="Poppins" panose="00000500000000000000" pitchFamily="2" charset="-94"/>
                <a:cs typeface="Poppins" panose="00000500000000000000" pitchFamily="2" charset="-94"/>
              </a:rPr>
              <a:t>Lokasyon planlaması sonrası gelirlerin maksimize edilmesi</a:t>
            </a:r>
          </a:p>
        </p:txBody>
      </p:sp>
      <p:sp>
        <p:nvSpPr>
          <p:cNvPr id="20" name="Oval 19">
            <a:extLst>
              <a:ext uri="{FF2B5EF4-FFF2-40B4-BE49-F238E27FC236}">
                <a16:creationId xmlns:a16="http://schemas.microsoft.com/office/drawing/2014/main" id="{BB31369E-23C6-C6A7-6B37-9F2C623DF10E}"/>
              </a:ext>
            </a:extLst>
          </p:cNvPr>
          <p:cNvSpPr/>
          <p:nvPr/>
        </p:nvSpPr>
        <p:spPr>
          <a:xfrm>
            <a:off x="4516194" y="2003727"/>
            <a:ext cx="3150732" cy="3150732"/>
          </a:xfrm>
          <a:prstGeom prst="ellipse">
            <a:avLst/>
          </a:prstGeom>
          <a:solidFill>
            <a:srgbClr val="304BD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latin typeface="Poppins" panose="00000500000000000000" pitchFamily="2" charset="-94"/>
                <a:cs typeface="Poppins" panose="00000500000000000000" pitchFamily="2" charset="-94"/>
              </a:rPr>
              <a:t>Kısıtlar</a:t>
            </a:r>
            <a:br>
              <a:rPr lang="tr-TR" dirty="0">
                <a:latin typeface="Poppins" panose="00000500000000000000" pitchFamily="2" charset="-94"/>
                <a:cs typeface="Poppins" panose="00000500000000000000" pitchFamily="2" charset="-94"/>
              </a:rPr>
            </a:br>
            <a:br>
              <a:rPr lang="tr-TR" dirty="0">
                <a:latin typeface="Poppins" panose="00000500000000000000" pitchFamily="2" charset="-94"/>
                <a:cs typeface="Poppins" panose="00000500000000000000" pitchFamily="2" charset="-94"/>
              </a:rPr>
            </a:br>
            <a:r>
              <a:rPr lang="tr-TR" dirty="0">
                <a:latin typeface="Poppins" panose="00000500000000000000" pitchFamily="2" charset="-94"/>
                <a:cs typeface="Poppins" panose="00000500000000000000" pitchFamily="2" charset="-94"/>
              </a:rPr>
              <a:t>Proje kapsamında kullanılabilecek en fazla 3 Milyon TL</a:t>
            </a:r>
          </a:p>
        </p:txBody>
      </p:sp>
      <p:sp>
        <p:nvSpPr>
          <p:cNvPr id="21" name="Oval 20">
            <a:extLst>
              <a:ext uri="{FF2B5EF4-FFF2-40B4-BE49-F238E27FC236}">
                <a16:creationId xmlns:a16="http://schemas.microsoft.com/office/drawing/2014/main" id="{FB458436-D4C0-1BC8-ED93-5990C325692C}"/>
              </a:ext>
            </a:extLst>
          </p:cNvPr>
          <p:cNvSpPr/>
          <p:nvPr/>
        </p:nvSpPr>
        <p:spPr>
          <a:xfrm>
            <a:off x="8192850" y="2003727"/>
            <a:ext cx="3150732" cy="3150732"/>
          </a:xfrm>
          <a:prstGeom prst="ellipse">
            <a:avLst/>
          </a:prstGeom>
          <a:solidFill>
            <a:srgbClr val="304BD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latin typeface="Poppins" panose="00000500000000000000" pitchFamily="2" charset="-94"/>
                <a:cs typeface="Poppins" panose="00000500000000000000" pitchFamily="2" charset="-94"/>
              </a:rPr>
              <a:t>Gider Varsayımı</a:t>
            </a:r>
            <a:br>
              <a:rPr lang="tr-TR" dirty="0">
                <a:latin typeface="Poppins" panose="00000500000000000000" pitchFamily="2" charset="-94"/>
                <a:cs typeface="Poppins" panose="00000500000000000000" pitchFamily="2" charset="-94"/>
              </a:rPr>
            </a:br>
            <a:br>
              <a:rPr lang="tr-TR" dirty="0">
                <a:latin typeface="Poppins" panose="00000500000000000000" pitchFamily="2" charset="-94"/>
                <a:cs typeface="Poppins" panose="00000500000000000000" pitchFamily="2" charset="-94"/>
              </a:rPr>
            </a:br>
            <a:r>
              <a:rPr lang="tr-TR" dirty="0">
                <a:latin typeface="Poppins" panose="00000500000000000000" pitchFamily="2" charset="-94"/>
                <a:cs typeface="Poppins" panose="00000500000000000000" pitchFamily="2" charset="-94"/>
              </a:rPr>
              <a:t>En son kazanılan paranın %60'ı gider sayılacaktır</a:t>
            </a:r>
          </a:p>
        </p:txBody>
      </p:sp>
    </p:spTree>
    <p:extLst>
      <p:ext uri="{BB962C8B-B14F-4D97-AF65-F5344CB8AC3E}">
        <p14:creationId xmlns:p14="http://schemas.microsoft.com/office/powerpoint/2010/main" val="41179035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052A4B05-9049-1C78-2842-154FD1C9F20C}"/>
              </a:ext>
            </a:extLst>
          </p:cNvPr>
          <p:cNvSpPr txBox="1"/>
          <p:nvPr/>
        </p:nvSpPr>
        <p:spPr>
          <a:xfrm>
            <a:off x="2564957" y="2802145"/>
            <a:ext cx="8877404" cy="769441"/>
          </a:xfrm>
          <a:prstGeom prst="rect">
            <a:avLst/>
          </a:prstGeom>
          <a:noFill/>
        </p:spPr>
        <p:txBody>
          <a:bodyPr wrap="square" rtlCol="0">
            <a:spAutoFit/>
          </a:bodyPr>
          <a:lstStyle/>
          <a:p>
            <a:r>
              <a:rPr lang="tr-TR" sz="4400" spc="300" dirty="0">
                <a:solidFill>
                  <a:srgbClr val="304BD7"/>
                </a:solidFill>
                <a:latin typeface="Poppins Black" panose="00000A00000000000000" pitchFamily="2" charset="-94"/>
                <a:cs typeface="Poppins Black" panose="00000A00000000000000" pitchFamily="2" charset="-94"/>
              </a:rPr>
              <a:t>Lokasyon Seçimi</a:t>
            </a:r>
          </a:p>
        </p:txBody>
      </p:sp>
      <p:pic>
        <p:nvPicPr>
          <p:cNvPr id="5" name="Resim 4">
            <a:extLst>
              <a:ext uri="{FF2B5EF4-FFF2-40B4-BE49-F238E27FC236}">
                <a16:creationId xmlns:a16="http://schemas.microsoft.com/office/drawing/2014/main" id="{F271248C-880D-0610-201E-BF47A1D553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2219792">
            <a:off x="5218787" y="-2176563"/>
            <a:ext cx="9278880" cy="6093803"/>
          </a:xfrm>
          <a:prstGeom prst="rect">
            <a:avLst/>
          </a:prstGeom>
        </p:spPr>
      </p:pic>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058932">
            <a:off x="1261810" y="4700383"/>
            <a:ext cx="7743749" cy="5085622"/>
          </a:xfrm>
          <a:prstGeom prst="rect">
            <a:avLst/>
          </a:prstGeom>
        </p:spPr>
      </p:pic>
      <p:pic>
        <p:nvPicPr>
          <p:cNvPr id="8" name="Resim 7">
            <a:extLst>
              <a:ext uri="{FF2B5EF4-FFF2-40B4-BE49-F238E27FC236}">
                <a16:creationId xmlns:a16="http://schemas.microsoft.com/office/drawing/2014/main" id="{5350503C-1090-15A9-EB26-57BA0A9C9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316481">
            <a:off x="-2623266" y="-3853773"/>
            <a:ext cx="8640039" cy="4929700"/>
          </a:xfrm>
          <a:prstGeom prst="rect">
            <a:avLst/>
          </a:prstGeom>
        </p:spPr>
      </p:pic>
      <p:sp>
        <p:nvSpPr>
          <p:cNvPr id="3" name="Oval 2">
            <a:extLst>
              <a:ext uri="{FF2B5EF4-FFF2-40B4-BE49-F238E27FC236}">
                <a16:creationId xmlns:a16="http://schemas.microsoft.com/office/drawing/2014/main" id="{B441A139-8E92-7C06-7564-D30376511005}"/>
              </a:ext>
            </a:extLst>
          </p:cNvPr>
          <p:cNvSpPr/>
          <p:nvPr/>
        </p:nvSpPr>
        <p:spPr>
          <a:xfrm>
            <a:off x="903947" y="2540587"/>
            <a:ext cx="1292559" cy="1292559"/>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4400" b="1" dirty="0">
                <a:solidFill>
                  <a:srgbClr val="304BD7"/>
                </a:solidFill>
                <a:latin typeface="Poppins" panose="00000500000000000000" pitchFamily="2" charset="-94"/>
                <a:cs typeface="Poppins" panose="00000500000000000000" pitchFamily="2" charset="-94"/>
              </a:rPr>
              <a:t>02</a:t>
            </a:r>
          </a:p>
        </p:txBody>
      </p:sp>
    </p:spTree>
    <p:extLst>
      <p:ext uri="{BB962C8B-B14F-4D97-AF65-F5344CB8AC3E}">
        <p14:creationId xmlns:p14="http://schemas.microsoft.com/office/powerpoint/2010/main" val="1882569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up 11">
            <a:extLst>
              <a:ext uri="{FF2B5EF4-FFF2-40B4-BE49-F238E27FC236}">
                <a16:creationId xmlns:a16="http://schemas.microsoft.com/office/drawing/2014/main" id="{CBBB3E96-1F1B-CEBC-0021-374E218D6794}"/>
              </a:ext>
            </a:extLst>
          </p:cNvPr>
          <p:cNvGrpSpPr/>
          <p:nvPr/>
        </p:nvGrpSpPr>
        <p:grpSpPr>
          <a:xfrm>
            <a:off x="-4201611" y="-346553"/>
            <a:ext cx="20504966" cy="9689060"/>
            <a:chOff x="305484" y="2783626"/>
            <a:chExt cx="15109809" cy="8114561"/>
          </a:xfrm>
        </p:grpSpPr>
        <p:pic>
          <p:nvPicPr>
            <p:cNvPr id="5" name="Resim 4">
              <a:extLst>
                <a:ext uri="{FF2B5EF4-FFF2-40B4-BE49-F238E27FC236}">
                  <a16:creationId xmlns:a16="http://schemas.microsoft.com/office/drawing/2014/main" id="{F271248C-880D-0610-201E-BF47A1D55336}"/>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11361695">
              <a:off x="6136413" y="2783626"/>
              <a:ext cx="9278880" cy="6093803"/>
            </a:xfrm>
            <a:prstGeom prst="rect">
              <a:avLst/>
            </a:prstGeom>
          </p:spPr>
        </p:pic>
        <p:pic>
          <p:nvPicPr>
            <p:cNvPr id="11" name="Resim 10">
              <a:extLst>
                <a:ext uri="{FF2B5EF4-FFF2-40B4-BE49-F238E27FC236}">
                  <a16:creationId xmlns:a16="http://schemas.microsoft.com/office/drawing/2014/main" id="{83FDA388-8C27-5250-45E8-954029C2E646}"/>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rot="631774">
              <a:off x="305484" y="4804384"/>
              <a:ext cx="9278880" cy="6093803"/>
            </a:xfrm>
            <a:prstGeom prst="rect">
              <a:avLst/>
            </a:prstGeom>
          </p:spPr>
        </p:pic>
      </p:grpSp>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557514" y="1153596"/>
            <a:ext cx="11076971" cy="5468712"/>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8" name="Oval 17">
            <a:extLst>
              <a:ext uri="{FF2B5EF4-FFF2-40B4-BE49-F238E27FC236}">
                <a16:creationId xmlns:a16="http://schemas.microsoft.com/office/drawing/2014/main" id="{C06AC400-214A-3271-B8CC-05F7B6D7ABF6}"/>
              </a:ext>
            </a:extLst>
          </p:cNvPr>
          <p:cNvSpPr/>
          <p:nvPr/>
        </p:nvSpPr>
        <p:spPr>
          <a:xfrm>
            <a:off x="734177" y="3852751"/>
            <a:ext cx="2234524" cy="2234524"/>
          </a:xfrm>
          <a:prstGeom prst="ellipse">
            <a:avLst/>
          </a:prstGeom>
          <a:solidFill>
            <a:srgbClr val="304BD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err="1">
                <a:solidFill>
                  <a:schemeClr val="bg1"/>
                </a:solidFill>
                <a:latin typeface="Poppins" panose="00000500000000000000" pitchFamily="2" charset="-94"/>
                <a:cs typeface="Poppins" panose="00000500000000000000" pitchFamily="2" charset="-94"/>
              </a:rPr>
              <a:t>Sosyo</a:t>
            </a:r>
            <a:r>
              <a:rPr lang="tr-TR" b="1" dirty="0">
                <a:solidFill>
                  <a:schemeClr val="bg1"/>
                </a:solidFill>
                <a:latin typeface="Poppins" panose="00000500000000000000" pitchFamily="2" charset="-94"/>
                <a:cs typeface="Poppins" panose="00000500000000000000" pitchFamily="2" charset="-94"/>
              </a:rPr>
              <a:t>-Ekonomik Durum</a:t>
            </a:r>
          </a:p>
        </p:txBody>
      </p:sp>
      <p:sp>
        <p:nvSpPr>
          <p:cNvPr id="3" name="Oval 2">
            <a:extLst>
              <a:ext uri="{FF2B5EF4-FFF2-40B4-BE49-F238E27FC236}">
                <a16:creationId xmlns:a16="http://schemas.microsoft.com/office/drawing/2014/main" id="{FE5CB1E5-CCED-3AE2-0C3D-A54BA64DF251}"/>
              </a:ext>
            </a:extLst>
          </p:cNvPr>
          <p:cNvSpPr/>
          <p:nvPr/>
        </p:nvSpPr>
        <p:spPr>
          <a:xfrm>
            <a:off x="2758365" y="1858217"/>
            <a:ext cx="2234524" cy="2234524"/>
          </a:xfrm>
          <a:prstGeom prst="ellipse">
            <a:avLst/>
          </a:prstGeom>
          <a:solidFill>
            <a:srgbClr val="304BD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solidFill>
                  <a:schemeClr val="bg1"/>
                </a:solidFill>
                <a:latin typeface="Poppins" panose="00000500000000000000" pitchFamily="2" charset="-94"/>
                <a:cs typeface="Poppins" panose="00000500000000000000" pitchFamily="2" charset="-94"/>
              </a:rPr>
              <a:t>Nüfus Yoğunluğu</a:t>
            </a:r>
          </a:p>
        </p:txBody>
      </p:sp>
      <p:sp>
        <p:nvSpPr>
          <p:cNvPr id="13" name="Oval 12">
            <a:extLst>
              <a:ext uri="{FF2B5EF4-FFF2-40B4-BE49-F238E27FC236}">
                <a16:creationId xmlns:a16="http://schemas.microsoft.com/office/drawing/2014/main" id="{0C9AC3FD-BEB8-04FC-D46D-55E9C2EB6146}"/>
              </a:ext>
            </a:extLst>
          </p:cNvPr>
          <p:cNvSpPr/>
          <p:nvPr/>
        </p:nvSpPr>
        <p:spPr>
          <a:xfrm>
            <a:off x="4782553" y="3852751"/>
            <a:ext cx="2234524" cy="2234524"/>
          </a:xfrm>
          <a:prstGeom prst="ellipse">
            <a:avLst/>
          </a:prstGeom>
          <a:solidFill>
            <a:srgbClr val="304BD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err="1">
                <a:solidFill>
                  <a:schemeClr val="bg1"/>
                </a:solidFill>
                <a:latin typeface="Poppins" panose="00000500000000000000" pitchFamily="2" charset="-94"/>
                <a:cs typeface="Poppins" panose="00000500000000000000" pitchFamily="2" charset="-94"/>
              </a:rPr>
              <a:t>Ulasım</a:t>
            </a:r>
            <a:r>
              <a:rPr lang="tr-TR" b="1" dirty="0">
                <a:solidFill>
                  <a:schemeClr val="bg1"/>
                </a:solidFill>
                <a:latin typeface="Poppins" panose="00000500000000000000" pitchFamily="2" charset="-94"/>
                <a:cs typeface="Poppins" panose="00000500000000000000" pitchFamily="2" charset="-94"/>
              </a:rPr>
              <a:t> İmkanları</a:t>
            </a:r>
          </a:p>
        </p:txBody>
      </p:sp>
      <p:sp>
        <p:nvSpPr>
          <p:cNvPr id="15" name="Oval 14">
            <a:extLst>
              <a:ext uri="{FF2B5EF4-FFF2-40B4-BE49-F238E27FC236}">
                <a16:creationId xmlns:a16="http://schemas.microsoft.com/office/drawing/2014/main" id="{4052363E-E581-195D-AB9E-D97B84AD7BDB}"/>
              </a:ext>
            </a:extLst>
          </p:cNvPr>
          <p:cNvSpPr/>
          <p:nvPr/>
        </p:nvSpPr>
        <p:spPr>
          <a:xfrm>
            <a:off x="6806741" y="1858217"/>
            <a:ext cx="2234524" cy="2234524"/>
          </a:xfrm>
          <a:prstGeom prst="ellipse">
            <a:avLst/>
          </a:prstGeom>
          <a:solidFill>
            <a:srgbClr val="304BD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solidFill>
                  <a:schemeClr val="bg1"/>
                </a:solidFill>
                <a:latin typeface="Poppins" panose="00000500000000000000" pitchFamily="2" charset="-94"/>
                <a:cs typeface="Poppins" panose="00000500000000000000" pitchFamily="2" charset="-94"/>
              </a:rPr>
              <a:t>Rakip</a:t>
            </a:r>
          </a:p>
          <a:p>
            <a:pPr algn="ctr"/>
            <a:r>
              <a:rPr lang="tr-TR" b="1" dirty="0">
                <a:solidFill>
                  <a:schemeClr val="bg1"/>
                </a:solidFill>
                <a:latin typeface="Poppins" panose="00000500000000000000" pitchFamily="2" charset="-94"/>
                <a:cs typeface="Poppins" panose="00000500000000000000" pitchFamily="2" charset="-94"/>
              </a:rPr>
              <a:t>Analizi</a:t>
            </a:r>
          </a:p>
        </p:txBody>
      </p:sp>
      <p:sp>
        <p:nvSpPr>
          <p:cNvPr id="16" name="Oval 15">
            <a:extLst>
              <a:ext uri="{FF2B5EF4-FFF2-40B4-BE49-F238E27FC236}">
                <a16:creationId xmlns:a16="http://schemas.microsoft.com/office/drawing/2014/main" id="{1EE57F14-FFB0-E3AF-83DE-B205912D9C6B}"/>
              </a:ext>
            </a:extLst>
          </p:cNvPr>
          <p:cNvSpPr/>
          <p:nvPr/>
        </p:nvSpPr>
        <p:spPr>
          <a:xfrm>
            <a:off x="8830929" y="3842225"/>
            <a:ext cx="2319157" cy="2319157"/>
          </a:xfrm>
          <a:prstGeom prst="ellipse">
            <a:avLst/>
          </a:prstGeom>
          <a:solidFill>
            <a:srgbClr val="304BD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solidFill>
                  <a:schemeClr val="bg1"/>
                </a:solidFill>
                <a:latin typeface="Poppins" panose="00000500000000000000" pitchFamily="2" charset="-94"/>
                <a:cs typeface="Poppins" panose="00000500000000000000" pitchFamily="2" charset="-94"/>
              </a:rPr>
              <a:t>Kiralama Maaliyetleri</a:t>
            </a:r>
          </a:p>
        </p:txBody>
      </p:sp>
      <p:sp>
        <p:nvSpPr>
          <p:cNvPr id="4" name="Dikdörtgen: Köşeleri Yuvarlatılmış 3">
            <a:extLst>
              <a:ext uri="{FF2B5EF4-FFF2-40B4-BE49-F238E27FC236}">
                <a16:creationId xmlns:a16="http://schemas.microsoft.com/office/drawing/2014/main" id="{E74AFE69-6881-8594-43D7-1E63B12C1818}"/>
              </a:ext>
            </a:extLst>
          </p:cNvPr>
          <p:cNvSpPr/>
          <p:nvPr/>
        </p:nvSpPr>
        <p:spPr>
          <a:xfrm>
            <a:off x="2918807" y="231142"/>
            <a:ext cx="6354384" cy="1332033"/>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3200" b="1" dirty="0">
                <a:solidFill>
                  <a:srgbClr val="304BD7"/>
                </a:solidFill>
                <a:latin typeface="Poppins" panose="00000500000000000000" pitchFamily="2" charset="-94"/>
                <a:cs typeface="Poppins" panose="00000500000000000000" pitchFamily="2" charset="-94"/>
              </a:rPr>
              <a:t>Lokasyon Seçimi</a:t>
            </a:r>
          </a:p>
        </p:txBody>
      </p:sp>
    </p:spTree>
    <p:extLst>
      <p:ext uri="{BB962C8B-B14F-4D97-AF65-F5344CB8AC3E}">
        <p14:creationId xmlns:p14="http://schemas.microsoft.com/office/powerpoint/2010/main" val="1518147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2330527">
            <a:off x="5233209" y="-1234958"/>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701734">
            <a:off x="-2303429" y="3777829"/>
            <a:ext cx="7536429" cy="4300018"/>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603333" y="1326112"/>
            <a:ext cx="10985334" cy="5055959"/>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Oval 2">
            <a:extLst>
              <a:ext uri="{FF2B5EF4-FFF2-40B4-BE49-F238E27FC236}">
                <a16:creationId xmlns:a16="http://schemas.microsoft.com/office/drawing/2014/main" id="{E29EC790-E81C-4749-7F1A-64F99B988D15}"/>
              </a:ext>
            </a:extLst>
          </p:cNvPr>
          <p:cNvSpPr/>
          <p:nvPr/>
        </p:nvSpPr>
        <p:spPr>
          <a:xfrm>
            <a:off x="1081417" y="267561"/>
            <a:ext cx="2234524" cy="2234524"/>
          </a:xfrm>
          <a:prstGeom prst="ellipse">
            <a:avLst/>
          </a:prstGeom>
          <a:solidFill>
            <a:srgbClr val="304BD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err="1">
                <a:solidFill>
                  <a:schemeClr val="bg1"/>
                </a:solidFill>
                <a:latin typeface="Poppins" panose="00000500000000000000" pitchFamily="2" charset="-94"/>
                <a:cs typeface="Poppins" panose="00000500000000000000" pitchFamily="2" charset="-94"/>
              </a:rPr>
              <a:t>Sosyo</a:t>
            </a:r>
            <a:r>
              <a:rPr lang="tr-TR" b="1" dirty="0">
                <a:solidFill>
                  <a:schemeClr val="bg1"/>
                </a:solidFill>
                <a:latin typeface="Poppins" panose="00000500000000000000" pitchFamily="2" charset="-94"/>
                <a:cs typeface="Poppins" panose="00000500000000000000" pitchFamily="2" charset="-94"/>
              </a:rPr>
              <a:t>-Ekonomik Durum</a:t>
            </a:r>
          </a:p>
        </p:txBody>
      </p:sp>
      <p:sp>
        <p:nvSpPr>
          <p:cNvPr id="5" name="Metin kutusu 4">
            <a:extLst>
              <a:ext uri="{FF2B5EF4-FFF2-40B4-BE49-F238E27FC236}">
                <a16:creationId xmlns:a16="http://schemas.microsoft.com/office/drawing/2014/main" id="{657777CE-728E-F428-8F70-2A40A35CD441}"/>
              </a:ext>
            </a:extLst>
          </p:cNvPr>
          <p:cNvSpPr txBox="1"/>
          <p:nvPr/>
        </p:nvSpPr>
        <p:spPr>
          <a:xfrm>
            <a:off x="2637863" y="2838428"/>
            <a:ext cx="7180272" cy="2031325"/>
          </a:xfrm>
          <a:prstGeom prst="rect">
            <a:avLst/>
          </a:prstGeom>
          <a:noFill/>
        </p:spPr>
        <p:txBody>
          <a:bodyPr wrap="square" rtlCol="0">
            <a:spAutoFit/>
          </a:bodyPr>
          <a:lstStyle/>
          <a:p>
            <a:pPr algn="ctr"/>
            <a:r>
              <a:rPr lang="tr-TR" i="0" dirty="0">
                <a:effectLst/>
                <a:latin typeface="Poppins" panose="00000500000000000000" pitchFamily="2" charset="-94"/>
                <a:cs typeface="Poppins" panose="00000500000000000000" pitchFamily="2" charset="-94"/>
              </a:rPr>
              <a:t>Yapılan araştırmalara göre, </a:t>
            </a:r>
            <a:r>
              <a:rPr lang="tr-TR" b="1" i="0" dirty="0">
                <a:effectLst/>
                <a:latin typeface="Poppins" panose="00000500000000000000" pitchFamily="2" charset="-94"/>
                <a:cs typeface="Poppins" panose="00000500000000000000" pitchFamily="2" charset="-94"/>
              </a:rPr>
              <a:t>yüksek </a:t>
            </a:r>
            <a:r>
              <a:rPr lang="tr-TR" b="1" i="0" dirty="0" err="1">
                <a:effectLst/>
                <a:latin typeface="Poppins" panose="00000500000000000000" pitchFamily="2" charset="-94"/>
                <a:cs typeface="Poppins" panose="00000500000000000000" pitchFamily="2" charset="-94"/>
              </a:rPr>
              <a:t>sosyo</a:t>
            </a:r>
            <a:r>
              <a:rPr lang="tr-TR" b="1" i="0" dirty="0">
                <a:effectLst/>
                <a:latin typeface="Poppins" panose="00000500000000000000" pitchFamily="2" charset="-94"/>
                <a:cs typeface="Poppins" panose="00000500000000000000" pitchFamily="2" charset="-94"/>
              </a:rPr>
              <a:t>-ekonomik </a:t>
            </a:r>
            <a:r>
              <a:rPr lang="tr-TR" i="0" dirty="0">
                <a:effectLst/>
                <a:latin typeface="Poppins" panose="00000500000000000000" pitchFamily="2" charset="-94"/>
                <a:cs typeface="Poppins" panose="00000500000000000000" pitchFamily="2" charset="-94"/>
              </a:rPr>
              <a:t>düzeydeki insanlar daha fazla kahve tüketiyorlar. ABD'de yapılan bir araştırmada, yılda en az bir fincan kahve içenlerin %79.1'inin yıllık geliri 50.000 doların üzerindeydi. Aynı araştırmaya göre, haftada en az beş fincan kahve içenlerin %48'i </a:t>
            </a:r>
            <a:r>
              <a:rPr lang="tr-TR" b="1" i="0" dirty="0">
                <a:effectLst/>
                <a:latin typeface="Poppins" panose="00000500000000000000" pitchFamily="2" charset="-94"/>
                <a:cs typeface="Poppins" panose="00000500000000000000" pitchFamily="2" charset="-94"/>
              </a:rPr>
              <a:t>üniversite mezunuydu </a:t>
            </a:r>
            <a:r>
              <a:rPr lang="tr-TR" i="0" dirty="0">
                <a:effectLst/>
                <a:latin typeface="Poppins" panose="00000500000000000000" pitchFamily="2" charset="-94"/>
                <a:cs typeface="Poppins" panose="00000500000000000000" pitchFamily="2" charset="-94"/>
              </a:rPr>
              <a:t>ve %59'u gelir seviyesi 50.000 doların üzerinde olanlar arasından seçildi.</a:t>
            </a:r>
            <a:endParaRPr lang="tr-TR" dirty="0">
              <a:latin typeface="Poppins" panose="00000500000000000000" pitchFamily="2" charset="-94"/>
              <a:cs typeface="Poppins" panose="00000500000000000000" pitchFamily="2" charset="-94"/>
            </a:endParaRPr>
          </a:p>
        </p:txBody>
      </p:sp>
      <p:sp>
        <p:nvSpPr>
          <p:cNvPr id="12" name="Metin kutusu 11">
            <a:extLst>
              <a:ext uri="{FF2B5EF4-FFF2-40B4-BE49-F238E27FC236}">
                <a16:creationId xmlns:a16="http://schemas.microsoft.com/office/drawing/2014/main" id="{47F488EA-FDB1-53F6-DD44-E102634777B2}"/>
              </a:ext>
            </a:extLst>
          </p:cNvPr>
          <p:cNvSpPr txBox="1"/>
          <p:nvPr/>
        </p:nvSpPr>
        <p:spPr>
          <a:xfrm>
            <a:off x="2637863" y="2046584"/>
            <a:ext cx="7180272" cy="400110"/>
          </a:xfrm>
          <a:prstGeom prst="rect">
            <a:avLst/>
          </a:prstGeom>
          <a:noFill/>
        </p:spPr>
        <p:txBody>
          <a:bodyPr wrap="square" rtlCol="0">
            <a:spAutoFit/>
          </a:bodyPr>
          <a:lstStyle/>
          <a:p>
            <a:pPr algn="ctr"/>
            <a:r>
              <a:rPr lang="tr-TR" sz="2000" b="1" dirty="0">
                <a:latin typeface="Poppins" panose="00000500000000000000" pitchFamily="2" charset="-94"/>
                <a:cs typeface="Poppins" panose="00000500000000000000" pitchFamily="2" charset="-94"/>
              </a:rPr>
              <a:t>Yüksek Gelir Düzeyi &amp; Yüksek Eğitim Düzeyi </a:t>
            </a:r>
          </a:p>
        </p:txBody>
      </p:sp>
      <p:sp>
        <p:nvSpPr>
          <p:cNvPr id="2" name="Metin kutusu 1">
            <a:extLst>
              <a:ext uri="{FF2B5EF4-FFF2-40B4-BE49-F238E27FC236}">
                <a16:creationId xmlns:a16="http://schemas.microsoft.com/office/drawing/2014/main" id="{FA9A857A-FBFA-5E39-F210-7D294A98B174}"/>
              </a:ext>
            </a:extLst>
          </p:cNvPr>
          <p:cNvSpPr txBox="1"/>
          <p:nvPr/>
        </p:nvSpPr>
        <p:spPr>
          <a:xfrm>
            <a:off x="1385104" y="5551670"/>
            <a:ext cx="9597744" cy="461665"/>
          </a:xfrm>
          <a:prstGeom prst="rect">
            <a:avLst/>
          </a:prstGeom>
          <a:noFill/>
        </p:spPr>
        <p:txBody>
          <a:bodyPr wrap="square" rtlCol="0">
            <a:spAutoFit/>
          </a:bodyPr>
          <a:lstStyle/>
          <a:p>
            <a:r>
              <a:rPr lang="en-US" sz="1200" b="0" i="0" dirty="0">
                <a:solidFill>
                  <a:schemeClr val="bg2">
                    <a:lumMod val="75000"/>
                  </a:schemeClr>
                </a:solidFill>
                <a:effectLst/>
                <a:latin typeface="Poppins" panose="00000500000000000000" pitchFamily="2" charset="-94"/>
                <a:cs typeface="Poppins" panose="00000500000000000000" pitchFamily="2" charset="-94"/>
              </a:rPr>
              <a:t>Kaynak: "The Impact of Socio-Economic Status on Consumer </a:t>
            </a:r>
            <a:r>
              <a:rPr lang="en-US" sz="1200" b="0" i="0" dirty="0" err="1">
                <a:solidFill>
                  <a:schemeClr val="bg2">
                    <a:lumMod val="75000"/>
                  </a:schemeClr>
                </a:solidFill>
                <a:effectLst/>
                <a:latin typeface="Poppins" panose="00000500000000000000" pitchFamily="2" charset="-94"/>
                <a:cs typeface="Poppins" panose="00000500000000000000" pitchFamily="2" charset="-94"/>
              </a:rPr>
              <a:t>Behaviour</a:t>
            </a:r>
            <a:r>
              <a:rPr lang="en-US" sz="1200" b="0" i="0" dirty="0">
                <a:solidFill>
                  <a:schemeClr val="bg2">
                    <a:lumMod val="75000"/>
                  </a:schemeClr>
                </a:solidFill>
                <a:effectLst/>
                <a:latin typeface="Poppins" panose="00000500000000000000" pitchFamily="2" charset="-94"/>
                <a:cs typeface="Poppins" panose="00000500000000000000" pitchFamily="2" charset="-94"/>
              </a:rPr>
              <a:t> towards Coffee Consumption in India" by Prashant Kumar Singh and Garima Singh (International Journal of Management Research and Review, Vol. 8, Issue 6, 2018)</a:t>
            </a:r>
            <a:endParaRPr lang="en-US" sz="1200" dirty="0">
              <a:solidFill>
                <a:schemeClr val="bg2">
                  <a:lumMod val="75000"/>
                </a:schemeClr>
              </a:solidFill>
              <a:latin typeface="Poppins" panose="00000500000000000000" pitchFamily="2" charset="-94"/>
              <a:cs typeface="Poppins" panose="00000500000000000000" pitchFamily="2" charset="-94"/>
            </a:endParaRPr>
          </a:p>
        </p:txBody>
      </p:sp>
    </p:spTree>
    <p:extLst>
      <p:ext uri="{BB962C8B-B14F-4D97-AF65-F5344CB8AC3E}">
        <p14:creationId xmlns:p14="http://schemas.microsoft.com/office/powerpoint/2010/main" val="1492171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2330527">
            <a:off x="5233209" y="-1234958"/>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701734">
            <a:off x="-2303429" y="3777829"/>
            <a:ext cx="7536429" cy="4300018"/>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603333" y="1326112"/>
            <a:ext cx="10985334" cy="5055959"/>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Oval 2">
            <a:extLst>
              <a:ext uri="{FF2B5EF4-FFF2-40B4-BE49-F238E27FC236}">
                <a16:creationId xmlns:a16="http://schemas.microsoft.com/office/drawing/2014/main" id="{E29EC790-E81C-4749-7F1A-64F99B988D15}"/>
              </a:ext>
            </a:extLst>
          </p:cNvPr>
          <p:cNvSpPr/>
          <p:nvPr/>
        </p:nvSpPr>
        <p:spPr>
          <a:xfrm>
            <a:off x="1081417" y="267561"/>
            <a:ext cx="2234524" cy="2234524"/>
          </a:xfrm>
          <a:prstGeom prst="ellipse">
            <a:avLst/>
          </a:prstGeom>
          <a:solidFill>
            <a:srgbClr val="304BD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err="1">
                <a:solidFill>
                  <a:schemeClr val="bg1"/>
                </a:solidFill>
                <a:latin typeface="Poppins" panose="00000500000000000000" pitchFamily="2" charset="-94"/>
                <a:cs typeface="Poppins" panose="00000500000000000000" pitchFamily="2" charset="-94"/>
              </a:rPr>
              <a:t>Sosyo</a:t>
            </a:r>
            <a:r>
              <a:rPr lang="tr-TR" b="1" dirty="0">
                <a:solidFill>
                  <a:schemeClr val="bg1"/>
                </a:solidFill>
                <a:latin typeface="Poppins" panose="00000500000000000000" pitchFamily="2" charset="-94"/>
                <a:cs typeface="Poppins" panose="00000500000000000000" pitchFamily="2" charset="-94"/>
              </a:rPr>
              <a:t>-Ekonomik Durum</a:t>
            </a:r>
          </a:p>
        </p:txBody>
      </p:sp>
      <p:sp>
        <p:nvSpPr>
          <p:cNvPr id="5" name="Metin kutusu 4">
            <a:extLst>
              <a:ext uri="{FF2B5EF4-FFF2-40B4-BE49-F238E27FC236}">
                <a16:creationId xmlns:a16="http://schemas.microsoft.com/office/drawing/2014/main" id="{657777CE-728E-F428-8F70-2A40A35CD441}"/>
              </a:ext>
            </a:extLst>
          </p:cNvPr>
          <p:cNvSpPr txBox="1"/>
          <p:nvPr/>
        </p:nvSpPr>
        <p:spPr>
          <a:xfrm>
            <a:off x="2637863" y="2838428"/>
            <a:ext cx="7180272" cy="923330"/>
          </a:xfrm>
          <a:prstGeom prst="rect">
            <a:avLst/>
          </a:prstGeom>
          <a:noFill/>
        </p:spPr>
        <p:txBody>
          <a:bodyPr wrap="square" rtlCol="0">
            <a:spAutoFit/>
          </a:bodyPr>
          <a:lstStyle/>
          <a:p>
            <a:pPr algn="ctr"/>
            <a:r>
              <a:rPr lang="tr-TR" i="0" dirty="0">
                <a:effectLst/>
                <a:latin typeface="Poppins" panose="00000500000000000000" pitchFamily="2" charset="-94"/>
                <a:cs typeface="Poppins" panose="00000500000000000000" pitchFamily="2" charset="-94"/>
              </a:rPr>
              <a:t>Genel olarak, araştırmalar gösteriyor ki en fazla ve en düzenli kahve tüketen müşteri segmentleri </a:t>
            </a:r>
            <a:r>
              <a:rPr lang="tr-TR" b="1" i="0" dirty="0">
                <a:effectLst/>
                <a:latin typeface="Poppins" panose="00000500000000000000" pitchFamily="2" charset="-94"/>
                <a:cs typeface="Poppins" panose="00000500000000000000" pitchFamily="2" charset="-94"/>
              </a:rPr>
              <a:t>25-45</a:t>
            </a:r>
            <a:r>
              <a:rPr lang="tr-TR" i="0" dirty="0">
                <a:effectLst/>
                <a:latin typeface="Poppins" panose="00000500000000000000" pitchFamily="2" charset="-94"/>
                <a:cs typeface="Poppins" panose="00000500000000000000" pitchFamily="2" charset="-94"/>
              </a:rPr>
              <a:t> yaş aralığındaki </a:t>
            </a:r>
            <a:r>
              <a:rPr lang="tr-TR" b="1" i="0" dirty="0">
                <a:effectLst/>
                <a:latin typeface="Poppins" panose="00000500000000000000" pitchFamily="2" charset="-94"/>
                <a:cs typeface="Poppins" panose="00000500000000000000" pitchFamily="2" charset="-94"/>
              </a:rPr>
              <a:t>çalışanlar ve öğrencilerdir.</a:t>
            </a:r>
            <a:endParaRPr lang="tr-TR" b="1" dirty="0">
              <a:latin typeface="Poppins" panose="00000500000000000000" pitchFamily="2" charset="-94"/>
              <a:cs typeface="Poppins" panose="00000500000000000000" pitchFamily="2" charset="-94"/>
            </a:endParaRPr>
          </a:p>
        </p:txBody>
      </p:sp>
      <p:sp>
        <p:nvSpPr>
          <p:cNvPr id="12" name="Metin kutusu 11">
            <a:extLst>
              <a:ext uri="{FF2B5EF4-FFF2-40B4-BE49-F238E27FC236}">
                <a16:creationId xmlns:a16="http://schemas.microsoft.com/office/drawing/2014/main" id="{47F488EA-FDB1-53F6-DD44-E102634777B2}"/>
              </a:ext>
            </a:extLst>
          </p:cNvPr>
          <p:cNvSpPr txBox="1"/>
          <p:nvPr/>
        </p:nvSpPr>
        <p:spPr>
          <a:xfrm>
            <a:off x="2637863" y="2046584"/>
            <a:ext cx="7180272" cy="400110"/>
          </a:xfrm>
          <a:prstGeom prst="rect">
            <a:avLst/>
          </a:prstGeom>
          <a:noFill/>
        </p:spPr>
        <p:txBody>
          <a:bodyPr wrap="square" rtlCol="0">
            <a:spAutoFit/>
          </a:bodyPr>
          <a:lstStyle/>
          <a:p>
            <a:pPr algn="ctr"/>
            <a:r>
              <a:rPr lang="tr-TR" sz="2000" b="1" dirty="0">
                <a:latin typeface="Poppins" panose="00000500000000000000" pitchFamily="2" charset="-94"/>
                <a:cs typeface="Poppins" panose="00000500000000000000" pitchFamily="2" charset="-94"/>
              </a:rPr>
              <a:t>Genç &amp; Orta Yaşlı İnsanlar</a:t>
            </a:r>
          </a:p>
        </p:txBody>
      </p:sp>
      <p:sp>
        <p:nvSpPr>
          <p:cNvPr id="2" name="Metin kutusu 1">
            <a:extLst>
              <a:ext uri="{FF2B5EF4-FFF2-40B4-BE49-F238E27FC236}">
                <a16:creationId xmlns:a16="http://schemas.microsoft.com/office/drawing/2014/main" id="{FA9A857A-FBFA-5E39-F210-7D294A98B174}"/>
              </a:ext>
            </a:extLst>
          </p:cNvPr>
          <p:cNvSpPr txBox="1"/>
          <p:nvPr/>
        </p:nvSpPr>
        <p:spPr>
          <a:xfrm>
            <a:off x="1402466" y="5669564"/>
            <a:ext cx="9387068" cy="276999"/>
          </a:xfrm>
          <a:prstGeom prst="rect">
            <a:avLst/>
          </a:prstGeom>
          <a:noFill/>
        </p:spPr>
        <p:txBody>
          <a:bodyPr wrap="square" rtlCol="0">
            <a:spAutoFit/>
          </a:bodyPr>
          <a:lstStyle/>
          <a:p>
            <a:r>
              <a:rPr lang="en-US" sz="1200" b="0" i="0" dirty="0">
                <a:solidFill>
                  <a:schemeClr val="bg2">
                    <a:lumMod val="75000"/>
                  </a:schemeClr>
                </a:solidFill>
                <a:effectLst/>
                <a:latin typeface="Poppins" panose="00000500000000000000" pitchFamily="2" charset="-94"/>
                <a:cs typeface="Poppins" panose="00000500000000000000" pitchFamily="2" charset="-94"/>
              </a:rPr>
              <a:t>Kaynak: "Coffee Consumption Statistics: Trends Around the World" by Dan Gentile, Thrillist, August 2018</a:t>
            </a:r>
            <a:endParaRPr lang="en-US" sz="1200" dirty="0">
              <a:solidFill>
                <a:schemeClr val="bg2">
                  <a:lumMod val="75000"/>
                </a:schemeClr>
              </a:solidFill>
              <a:latin typeface="Poppins" panose="00000500000000000000" pitchFamily="2" charset="-94"/>
              <a:cs typeface="Poppins" panose="00000500000000000000" pitchFamily="2" charset="-94"/>
            </a:endParaRPr>
          </a:p>
        </p:txBody>
      </p:sp>
    </p:spTree>
    <p:extLst>
      <p:ext uri="{BB962C8B-B14F-4D97-AF65-F5344CB8AC3E}">
        <p14:creationId xmlns:p14="http://schemas.microsoft.com/office/powerpoint/2010/main" val="6660548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24C78652-0439-1BE1-10FC-190FB7927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416490">
            <a:off x="-1716141" y="-1382354"/>
            <a:ext cx="7678415" cy="5042716"/>
          </a:xfrm>
          <a:prstGeom prst="rect">
            <a:avLst/>
          </a:prstGeom>
          <a:effectLst>
            <a:softEdge rad="635000"/>
          </a:effectLst>
        </p:spPr>
      </p:pic>
      <p:pic>
        <p:nvPicPr>
          <p:cNvPr id="9" name="Resim 8">
            <a:extLst>
              <a:ext uri="{FF2B5EF4-FFF2-40B4-BE49-F238E27FC236}">
                <a16:creationId xmlns:a16="http://schemas.microsoft.com/office/drawing/2014/main" id="{C28A9B4B-B443-FEE4-6C17-BF390E108F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701734">
            <a:off x="5369764" y="3550051"/>
            <a:ext cx="7536429" cy="4300018"/>
          </a:xfrm>
          <a:prstGeom prst="rect">
            <a:avLst/>
          </a:prstGeom>
          <a:effectLst>
            <a:softEdge rad="635000"/>
          </a:effectLst>
        </p:spPr>
      </p:pic>
      <p:sp>
        <p:nvSpPr>
          <p:cNvPr id="14" name="Dikdörtgen: Köşeleri Yuvarlatılmış 13">
            <a:extLst>
              <a:ext uri="{FF2B5EF4-FFF2-40B4-BE49-F238E27FC236}">
                <a16:creationId xmlns:a16="http://schemas.microsoft.com/office/drawing/2014/main" id="{76EB9E26-834A-FE6F-6FB8-6918CED62FEF}"/>
              </a:ext>
            </a:extLst>
          </p:cNvPr>
          <p:cNvSpPr/>
          <p:nvPr/>
        </p:nvSpPr>
        <p:spPr>
          <a:xfrm>
            <a:off x="603333" y="1326112"/>
            <a:ext cx="10985334" cy="5055959"/>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Oval 2">
            <a:extLst>
              <a:ext uri="{FF2B5EF4-FFF2-40B4-BE49-F238E27FC236}">
                <a16:creationId xmlns:a16="http://schemas.microsoft.com/office/drawing/2014/main" id="{E29EC790-E81C-4749-7F1A-64F99B988D15}"/>
              </a:ext>
            </a:extLst>
          </p:cNvPr>
          <p:cNvSpPr/>
          <p:nvPr/>
        </p:nvSpPr>
        <p:spPr>
          <a:xfrm>
            <a:off x="8468877" y="267561"/>
            <a:ext cx="2234524" cy="2234524"/>
          </a:xfrm>
          <a:prstGeom prst="ellipse">
            <a:avLst/>
          </a:prstGeom>
          <a:solidFill>
            <a:srgbClr val="304BD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b="1" dirty="0">
                <a:solidFill>
                  <a:schemeClr val="bg1"/>
                </a:solidFill>
                <a:latin typeface="Poppins" panose="00000500000000000000" pitchFamily="2" charset="-94"/>
                <a:cs typeface="Poppins" panose="00000500000000000000" pitchFamily="2" charset="-94"/>
              </a:rPr>
              <a:t>Nüfus Yoğunluğu Konusu</a:t>
            </a:r>
          </a:p>
        </p:txBody>
      </p:sp>
      <p:sp>
        <p:nvSpPr>
          <p:cNvPr id="5" name="Metin kutusu 4">
            <a:extLst>
              <a:ext uri="{FF2B5EF4-FFF2-40B4-BE49-F238E27FC236}">
                <a16:creationId xmlns:a16="http://schemas.microsoft.com/office/drawing/2014/main" id="{657777CE-728E-F428-8F70-2A40A35CD441}"/>
              </a:ext>
            </a:extLst>
          </p:cNvPr>
          <p:cNvSpPr txBox="1"/>
          <p:nvPr/>
        </p:nvSpPr>
        <p:spPr>
          <a:xfrm>
            <a:off x="2637863" y="2838428"/>
            <a:ext cx="7180272" cy="1477328"/>
          </a:xfrm>
          <a:prstGeom prst="rect">
            <a:avLst/>
          </a:prstGeom>
          <a:noFill/>
        </p:spPr>
        <p:txBody>
          <a:bodyPr wrap="square" rtlCol="0">
            <a:spAutoFit/>
          </a:bodyPr>
          <a:lstStyle/>
          <a:p>
            <a:r>
              <a:rPr lang="tr-TR" i="0" dirty="0">
                <a:effectLst/>
                <a:latin typeface="Poppins" panose="00000500000000000000" pitchFamily="2" charset="-94"/>
                <a:cs typeface="Poppins" panose="00000500000000000000" pitchFamily="2" charset="-94"/>
              </a:rPr>
              <a:t>Bazı araştırmalar, </a:t>
            </a:r>
            <a:r>
              <a:rPr lang="tr-TR" b="1" i="0" dirty="0">
                <a:effectLst/>
                <a:latin typeface="Poppins" panose="00000500000000000000" pitchFamily="2" charset="-94"/>
                <a:cs typeface="Poppins" panose="00000500000000000000" pitchFamily="2" charset="-94"/>
              </a:rPr>
              <a:t>yoğun nüfuslu </a:t>
            </a:r>
            <a:r>
              <a:rPr lang="tr-TR" i="0" dirty="0">
                <a:effectLst/>
                <a:latin typeface="Poppins" panose="00000500000000000000" pitchFamily="2" charset="-94"/>
                <a:cs typeface="Poppins" panose="00000500000000000000" pitchFamily="2" charset="-94"/>
              </a:rPr>
              <a:t>bölgelerdeki kahve dükkanlarının daha başarılı olduğunu göstermektedir. Ancak, bu bölgelerdeki rekabet de yüksek olabilir. Ayrıca, </a:t>
            </a:r>
            <a:r>
              <a:rPr lang="tr-TR" b="1" i="0" dirty="0">
                <a:effectLst/>
                <a:latin typeface="Poppins" panose="00000500000000000000" pitchFamily="2" charset="-94"/>
                <a:cs typeface="Poppins" panose="00000500000000000000" pitchFamily="2" charset="-94"/>
              </a:rPr>
              <a:t>işlek caddeler</a:t>
            </a:r>
            <a:r>
              <a:rPr lang="tr-TR" i="0" dirty="0">
                <a:effectLst/>
                <a:latin typeface="Poppins" panose="00000500000000000000" pitchFamily="2" charset="-94"/>
                <a:cs typeface="Poppins" panose="00000500000000000000" pitchFamily="2" charset="-94"/>
              </a:rPr>
              <a:t> ve </a:t>
            </a:r>
            <a:r>
              <a:rPr lang="tr-TR" b="1" i="0" dirty="0">
                <a:effectLst/>
                <a:latin typeface="Poppins" panose="00000500000000000000" pitchFamily="2" charset="-94"/>
                <a:cs typeface="Poppins" panose="00000500000000000000" pitchFamily="2" charset="-94"/>
              </a:rPr>
              <a:t>alışveriş merkezleri </a:t>
            </a:r>
            <a:r>
              <a:rPr lang="tr-TR" i="0" dirty="0">
                <a:effectLst/>
                <a:latin typeface="Poppins" panose="00000500000000000000" pitchFamily="2" charset="-94"/>
                <a:cs typeface="Poppins" panose="00000500000000000000" pitchFamily="2" charset="-94"/>
              </a:rPr>
              <a:t>gibi insanların sıkça ziyaret ettiği yerler de kahve dükkanları için uygun lokasyonlardır.</a:t>
            </a:r>
            <a:endParaRPr lang="tr-TR" dirty="0">
              <a:latin typeface="Poppins" panose="00000500000000000000" pitchFamily="2" charset="-94"/>
              <a:cs typeface="Poppins" panose="00000500000000000000" pitchFamily="2" charset="-94"/>
            </a:endParaRPr>
          </a:p>
        </p:txBody>
      </p:sp>
      <p:sp>
        <p:nvSpPr>
          <p:cNvPr id="12" name="Metin kutusu 11">
            <a:extLst>
              <a:ext uri="{FF2B5EF4-FFF2-40B4-BE49-F238E27FC236}">
                <a16:creationId xmlns:a16="http://schemas.microsoft.com/office/drawing/2014/main" id="{47F488EA-FDB1-53F6-DD44-E102634777B2}"/>
              </a:ext>
            </a:extLst>
          </p:cNvPr>
          <p:cNvSpPr txBox="1"/>
          <p:nvPr/>
        </p:nvSpPr>
        <p:spPr>
          <a:xfrm>
            <a:off x="2637863" y="2046584"/>
            <a:ext cx="7180272" cy="400110"/>
          </a:xfrm>
          <a:prstGeom prst="rect">
            <a:avLst/>
          </a:prstGeom>
          <a:noFill/>
        </p:spPr>
        <p:txBody>
          <a:bodyPr wrap="square" rtlCol="0">
            <a:spAutoFit/>
          </a:bodyPr>
          <a:lstStyle/>
          <a:p>
            <a:pPr algn="ctr"/>
            <a:r>
              <a:rPr lang="tr-TR" sz="2000" b="1" dirty="0">
                <a:latin typeface="Poppins" panose="00000500000000000000" pitchFamily="2" charset="-94"/>
                <a:cs typeface="Poppins" panose="00000500000000000000" pitchFamily="2" charset="-94"/>
              </a:rPr>
              <a:t>Yoğun Nüfuslu</a:t>
            </a:r>
          </a:p>
        </p:txBody>
      </p:sp>
      <p:sp>
        <p:nvSpPr>
          <p:cNvPr id="2" name="Metin kutusu 1">
            <a:extLst>
              <a:ext uri="{FF2B5EF4-FFF2-40B4-BE49-F238E27FC236}">
                <a16:creationId xmlns:a16="http://schemas.microsoft.com/office/drawing/2014/main" id="{FA9A857A-FBFA-5E39-F210-7D294A98B174}"/>
              </a:ext>
            </a:extLst>
          </p:cNvPr>
          <p:cNvSpPr txBox="1"/>
          <p:nvPr/>
        </p:nvSpPr>
        <p:spPr>
          <a:xfrm>
            <a:off x="1402466" y="5669564"/>
            <a:ext cx="9387068" cy="276999"/>
          </a:xfrm>
          <a:prstGeom prst="rect">
            <a:avLst/>
          </a:prstGeom>
          <a:noFill/>
        </p:spPr>
        <p:txBody>
          <a:bodyPr wrap="square" rtlCol="0">
            <a:spAutoFit/>
          </a:bodyPr>
          <a:lstStyle/>
          <a:p>
            <a:r>
              <a:rPr lang="en-US" sz="1200" b="0" i="0" dirty="0">
                <a:solidFill>
                  <a:schemeClr val="bg2">
                    <a:lumMod val="75000"/>
                  </a:schemeClr>
                </a:solidFill>
                <a:effectLst/>
                <a:latin typeface="Poppins" panose="00000500000000000000" pitchFamily="2" charset="-94"/>
                <a:cs typeface="Poppins" panose="00000500000000000000" pitchFamily="2" charset="-94"/>
              </a:rPr>
              <a:t>Kaynak: Lee, K. H., &amp; Kim, H. J. (2019). Strategic location selection of coffee shops in Seoul, Korea. Sustainability, 11(14), 3911.</a:t>
            </a:r>
            <a:endParaRPr lang="en-US" sz="1200" dirty="0">
              <a:solidFill>
                <a:schemeClr val="bg2">
                  <a:lumMod val="75000"/>
                </a:schemeClr>
              </a:solidFill>
              <a:latin typeface="Poppins" panose="00000500000000000000" pitchFamily="2" charset="-94"/>
              <a:cs typeface="Poppins" panose="00000500000000000000" pitchFamily="2" charset="-94"/>
            </a:endParaRPr>
          </a:p>
        </p:txBody>
      </p:sp>
    </p:spTree>
    <p:extLst>
      <p:ext uri="{BB962C8B-B14F-4D97-AF65-F5344CB8AC3E}">
        <p14:creationId xmlns:p14="http://schemas.microsoft.com/office/powerpoint/2010/main" val="1329750688"/>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TotalTime>
  <Words>1488</Words>
  <Application>Microsoft Office PowerPoint</Application>
  <PresentationFormat>Geniş ekran</PresentationFormat>
  <Paragraphs>181</Paragraphs>
  <Slides>37</Slides>
  <Notes>21</Notes>
  <HiddenSlides>0</HiddenSlides>
  <MMClips>0</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37</vt:i4>
      </vt:variant>
    </vt:vector>
  </HeadingPairs>
  <TitlesOfParts>
    <vt:vector size="44" baseType="lpstr">
      <vt:lpstr>Arial</vt:lpstr>
      <vt:lpstr>Calibri</vt:lpstr>
      <vt:lpstr>Calibri Light</vt:lpstr>
      <vt:lpstr>Poppins</vt:lpstr>
      <vt:lpstr>Poppins Black</vt:lpstr>
      <vt:lpstr>Söhne</vt:lpstr>
      <vt:lpstr>Office Teması</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RAMAZAN ERDURAN</dc:creator>
  <cp:lastModifiedBy>RAMAZAN ERDURAN</cp:lastModifiedBy>
  <cp:revision>4</cp:revision>
  <dcterms:created xsi:type="dcterms:W3CDTF">2023-04-30T18:09:36Z</dcterms:created>
  <dcterms:modified xsi:type="dcterms:W3CDTF">2023-05-01T21:03:01Z</dcterms:modified>
</cp:coreProperties>
</file>

<file path=docProps/thumbnail.jpeg>
</file>